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5"/>
  </p:notesMasterIdLst>
  <p:handoutMasterIdLst>
    <p:handoutMasterId r:id="rId36"/>
  </p:handoutMasterIdLst>
  <p:sldIdLst>
    <p:sldId id="256" r:id="rId4"/>
    <p:sldId id="437" r:id="rId5"/>
    <p:sldId id="418" r:id="rId6"/>
    <p:sldId id="421" r:id="rId7"/>
    <p:sldId id="410" r:id="rId8"/>
    <p:sldId id="444" r:id="rId9"/>
    <p:sldId id="445" r:id="rId10"/>
    <p:sldId id="446" r:id="rId11"/>
    <p:sldId id="414" r:id="rId12"/>
    <p:sldId id="380" r:id="rId13"/>
    <p:sldId id="436" r:id="rId14"/>
    <p:sldId id="388" r:id="rId15"/>
    <p:sldId id="419" r:id="rId16"/>
    <p:sldId id="390" r:id="rId17"/>
    <p:sldId id="438" r:id="rId18"/>
    <p:sldId id="423" r:id="rId19"/>
    <p:sldId id="443" r:id="rId20"/>
    <p:sldId id="439" r:id="rId21"/>
    <p:sldId id="425" r:id="rId22"/>
    <p:sldId id="426" r:id="rId23"/>
    <p:sldId id="427" r:id="rId24"/>
    <p:sldId id="447" r:id="rId25"/>
    <p:sldId id="428" r:id="rId26"/>
    <p:sldId id="429" r:id="rId27"/>
    <p:sldId id="430" r:id="rId28"/>
    <p:sldId id="448" r:id="rId29"/>
    <p:sldId id="432" r:id="rId30"/>
    <p:sldId id="433" r:id="rId31"/>
    <p:sldId id="435" r:id="rId32"/>
    <p:sldId id="434" r:id="rId33"/>
    <p:sldId id="441" r:id="rId34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FFCC66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62" autoAdjust="0"/>
    <p:restoredTop sz="84787" autoAdjust="0"/>
  </p:normalViewPr>
  <p:slideViewPr>
    <p:cSldViewPr>
      <p:cViewPr varScale="1">
        <p:scale>
          <a:sx n="73" d="100"/>
          <a:sy n="73" d="100"/>
        </p:scale>
        <p:origin x="22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3E89278D-45DD-4F90-B198-D8F68EE9B229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E82FDB85-262B-431B-A275-E20D81D2B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19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93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28" y="4423331"/>
            <a:ext cx="5621020" cy="419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3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327B9-E541-4650-9C3A-D1CD981AAC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600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8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801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Below Normal </a:t>
            </a:r>
          </a:p>
          <a:p>
            <a:r>
              <a:rPr lang="en-US" dirty="0"/>
              <a:t>Multiple Monthly mins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4058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Below Normal </a:t>
            </a:r>
          </a:p>
          <a:p>
            <a:r>
              <a:rPr lang="en-US" dirty="0"/>
              <a:t>Multiple Monthly mins </a:t>
            </a:r>
          </a:p>
          <a:p>
            <a:endParaRPr lang="en-US" dirty="0"/>
          </a:p>
          <a:p>
            <a:r>
              <a:rPr lang="en-US" dirty="0"/>
              <a:t>Period of Record instantaneous low flows at 6 sites </a:t>
            </a:r>
          </a:p>
          <a:p>
            <a:pPr marL="228600" indent="-228600">
              <a:buAutoNum type="arabicParenR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NOOSENECK RIVER AT NOOSENECK, RI</a:t>
            </a:r>
            <a:r>
              <a:rPr lang="nb-NO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QUEEN R AT LIBERTY RD AT LIBERTY RI</a:t>
            </a:r>
            <a:r>
              <a:rPr lang="en-US" dirty="0"/>
              <a:t> </a:t>
            </a:r>
            <a:endParaRPr lang="nb-NO" dirty="0"/>
          </a:p>
          <a:p>
            <a:pPr marL="228600" indent="-228600">
              <a:buAutoNum type="arabicParenR"/>
            </a:pP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KENYON, RI</a:t>
            </a:r>
            <a:r>
              <a:rPr lang="da-DK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WOOD RIVER JUNCTION, RI</a:t>
            </a:r>
            <a:r>
              <a:rPr lang="en-US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WESTERLY, RI</a:t>
            </a:r>
            <a:r>
              <a:rPr lang="en-US" dirty="0"/>
              <a:t> </a:t>
            </a:r>
          </a:p>
          <a:p>
            <a:pPr marL="228600" indent="-228600">
              <a:buAutoNum type="arabicParenR"/>
            </a:pPr>
            <a:r>
              <a:rPr lang="en-US" dirty="0"/>
              <a:t>NIPMUC RIVER AT HARRISVILLE, RI</a:t>
            </a:r>
            <a:endParaRPr lang="nb-NO" dirty="0"/>
          </a:p>
          <a:p>
            <a:pPr marL="228600" indent="-228600">
              <a:buAutoNum type="arabicParenR"/>
            </a:pPr>
            <a:endParaRPr lang="en-US" dirty="0"/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01114500 – Lowest in 2016 3.17, low now 4.26 – needs a revision for low being wrong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01115630 – lowest instant discharge on 09/19/2020. 01117370 – 2020/09/23 – 2.1, daily mean 2.24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01117430 – 2020/09/21 .45, daily mean 1.54, new control – not sure it’s a good comparison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01117500 – Lowest low flow ever at 7.4 in 1947, now its lowest flow is Sept 23 2020 6.03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01118500 – 2020/08/27 lowest instant flow 17.81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Mentionable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01116500 – 2016 12.8, 2020 – 08/04/2020 15.20 close but not quite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0683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6259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Period of Record instantaneous low flows at 6 sites </a:t>
            </a:r>
          </a:p>
          <a:p>
            <a:pPr marL="228600" indent="-228600">
              <a:buAutoNum type="arabicParenR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NOOSENECK RIVER AT NOOSENECK, RI</a:t>
            </a:r>
            <a:r>
              <a:rPr lang="nb-NO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QUEEN R AT LIBERTY RD AT LIBERTY RI</a:t>
            </a:r>
            <a:r>
              <a:rPr lang="en-US" dirty="0"/>
              <a:t> </a:t>
            </a:r>
            <a:endParaRPr lang="nb-NO" dirty="0"/>
          </a:p>
          <a:p>
            <a:pPr marL="228600" indent="-228600">
              <a:buAutoNum type="arabicParenR"/>
            </a:pP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KENYON, RI</a:t>
            </a:r>
            <a:r>
              <a:rPr lang="da-DK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WOOD RIVER JUNCTION, RI</a:t>
            </a:r>
            <a:r>
              <a:rPr lang="en-US" dirty="0"/>
              <a:t> </a:t>
            </a:r>
          </a:p>
          <a:p>
            <a:pPr marL="228600" indent="-228600">
              <a:buAutoNum type="arabicParenR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PAWCATUCK RIVER AT WESTERLY, RI</a:t>
            </a:r>
            <a:r>
              <a:rPr lang="en-US" dirty="0"/>
              <a:t> </a:t>
            </a:r>
          </a:p>
          <a:p>
            <a:pPr marL="228600" indent="-228600">
              <a:buAutoNum type="arabicParenR"/>
            </a:pPr>
            <a:r>
              <a:rPr lang="en-US" dirty="0"/>
              <a:t>NIPMUC RIVER</a:t>
            </a:r>
            <a:endParaRPr lang="nb-NO" dirty="0"/>
          </a:p>
          <a:p>
            <a:pPr marL="228600" indent="-228600">
              <a:buAutoNum type="arabicParenR"/>
            </a:pPr>
            <a:endParaRPr lang="en-US" dirty="0"/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01114500 – Lowest in 2016 3.17, low now 4.26 – needs a revision for low being wrong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01115630 – lowest instant discharge on 09/19/2020. 01117370 – 2020/09/23 – 2.1, daily mean 2.24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01117430 – 2020/09/21 .45, daily mean 1.54, new control – not sure it’s a good comparison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01117500 – Lowest low flow ever at 7.4 in 1947, now its lowest flow is Sept 23 2020 6.03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01118500 – 2020/08/27 lowest instant flow 17.81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Mentionable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01116500 – 2016 12.8, 2020 – 08/04/2020 15.20 close but not quite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1532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926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in August and Most of September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948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for several days in September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834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point out the POR in – 2 in  August and 1 September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5979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similar to stream flow </a:t>
            </a:r>
          </a:p>
          <a:p>
            <a:r>
              <a:rPr lang="en-US" dirty="0"/>
              <a:t>Conditions are declining in general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Southern is mostly low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3698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Overall state average is much below normal.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6572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All discrete wells: 4 wells with records lows and 3 dry wells.  Overall state average is much below normal. 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Cow 342 record low – Total Well Depth = 13ft in Stratified Deposits (Central West)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Snw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1198 record low – Total Well Depth = 20.6ft in Stratified Deposits (Southern)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Ltw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142 record low – Total Well Depth = 23.1ft in Till (Eastern)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Cow 466 record low – Total Well Depth = 17.8ft in Till (Central West)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Exw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278 dry well – Total Well Depth = 23.9ft in Till (Southern)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Wgw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206 dry well – Total Well Depth = 9.6ft in Till (Central West)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Pow 551 dry well – Total Well Depth = 50.1ft in Till (Eastern)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https://groundwaterwatch.usgs.gov/NetMapT1L2.asp?ncd=crn&amp;sc=44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0090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2117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 lows for month of august and Sept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3824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low value – 25yrs of record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075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Period of record low for </a:t>
            </a:r>
            <a:r>
              <a:rPr lang="en-US" dirty="0" err="1"/>
              <a:t>realtime</a:t>
            </a:r>
            <a:r>
              <a:rPr lang="en-US" dirty="0"/>
              <a:t> data 2008 – present - 14.89 lowest value 10/05</a:t>
            </a:r>
            <a:br>
              <a:rPr lang="en-US" dirty="0"/>
            </a:br>
            <a:r>
              <a:rPr lang="en-US" dirty="0"/>
              <a:t>was discrete well and low was 14.99 in 1966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6215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DRY WELL State why they are single points and not continuous lines –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330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Record 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909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record low flow – 28 years of record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9949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Statewide basis normal </a:t>
            </a:r>
          </a:p>
          <a:p>
            <a:r>
              <a:rPr lang="en-US" dirty="0"/>
              <a:t>But areas of the state were below normal.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6170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661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01117500 taken 08/27/2020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748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473891-9CDB-4A8C-BDB8-7F0C3E1C875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605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2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1C7367-DDC7-4189-BD18-7BDA636E08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253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ADED4A-29C9-4494-BA1D-C139287900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9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D98544-A9AC-47F7-A24F-13DB11F3E2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399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E64D80-5E34-4EFB-B343-0E3001FAB7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651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6CC632-3DDA-4CBE-895B-15C868536C9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1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A7FBBF-D9A4-4C64-A253-4C0F5D9670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58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E06006-1E1E-420E-8891-167F37C936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381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B17FB2-BB36-4528-A452-F419BF270E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49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4969D7C-64F5-499E-A2C3-6D436AFAD4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73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04D15-9C29-4DE2-8E3F-1AA7AC2655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76370-AB3A-4D2C-B413-EEE00FAF63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1CA7B-D320-4FBB-B572-93B4C8A9532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8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ABAA5-1A9B-4012-81AC-B13A506EF8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7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2EDA8-9294-4EC7-86E7-8B3C749DF1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9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E8171-4E06-449E-9BE1-7CE6F446C4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4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BE992-1652-4C66-91C9-5486D8A43B4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2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ECC41-E200-497A-A971-6A3BED21A8B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D0DC0-057D-47E4-B198-C55F21D012D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46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39C13-00D2-4A1E-A56C-4EBC9B53B8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28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718E6-2DDF-4799-81E5-21F126095C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8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14FED7-06E6-4CEC-976A-0C961DBD9CE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87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179E-F82A-4021-99D5-AFCFC6A938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68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0034-E30B-4002-844C-3E8A89C715EF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A404-7A9F-4E2C-BE92-D90356F20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01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20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5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24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0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98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18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087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13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813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64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9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381000" y="12192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333399"/>
            </a:gs>
            <a:gs pos="100000">
              <a:srgbClr val="3333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FE179E-F82A-4021-99D5-AFCFC6A938E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57200" y="11430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3FE81-871E-4115-944A-CB6B1DC7301C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2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309" y="1371600"/>
            <a:ext cx="9146309" cy="2057400"/>
          </a:xfrm>
        </p:spPr>
        <p:txBody>
          <a:bodyPr/>
          <a:lstStyle/>
          <a:p>
            <a:r>
              <a:rPr lang="en-US" altLang="en-US" sz="5000" dirty="0">
                <a:solidFill>
                  <a:srgbClr val="FFFF66"/>
                </a:solidFill>
              </a:rPr>
              <a:t>Streamflow and Groundwater Conditions in Rhode Island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5943600"/>
            <a:ext cx="2108350" cy="81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8055" y="3352800"/>
            <a:ext cx="51040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dirty="0">
                <a:solidFill>
                  <a:srgbClr val="FFFF99"/>
                </a:solidFill>
              </a:rPr>
              <a:t>October 8, 2020</a:t>
            </a:r>
          </a:p>
          <a:p>
            <a:pPr algn="ctr"/>
            <a:endParaRPr lang="en-US" altLang="en-US" sz="2400" dirty="0">
              <a:solidFill>
                <a:schemeClr val="bg1"/>
              </a:solidFill>
            </a:endParaRP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C. Bruet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U.S. Geological Survey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New England Water Science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986DDF65-A13D-4D48-B944-747BCEC1D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C49566-F79E-45E5-896C-0164CEF0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6F7560-7C6B-4336-B432-C190F9728746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9310D-92C0-4DC1-ABB4-CC232E160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685801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 – June 2020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07398-094A-40DB-AE40-60B8EA270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900342"/>
            <a:ext cx="4533543" cy="584827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5E294BE-3E48-4CF0-9311-B967726CD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0" y="4495800"/>
            <a:ext cx="4114799" cy="96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F76E9B4E-C49F-4530-BF80-7C92E8EEF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37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66B3C1-7DE6-4FF3-A8D3-CC626BAD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685801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 – July 2020</a:t>
            </a:r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E13B671-7CA8-4B9C-AF1E-EB04F78FE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0" y="4495800"/>
            <a:ext cx="4114799" cy="96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EE1604-41EC-46E8-9CDA-DC3D4157F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928" y="912319"/>
            <a:ext cx="4374844" cy="5793282"/>
          </a:xfrm>
          <a:prstGeom prst="rect">
            <a:avLst/>
          </a:prstGeom>
        </p:spPr>
      </p:pic>
      <p:pic>
        <p:nvPicPr>
          <p:cNvPr id="8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0089F439-663B-4938-B38E-3EC1B63E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73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06E1-027C-4198-BEA6-AFFF5D29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199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 – Aug. 2020</a:t>
            </a:r>
            <a:endParaRPr lang="en-US" sz="32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BA5171-71E1-42E6-A4C1-BF0E5330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91328"/>
            <a:ext cx="4114800" cy="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300F37-9D12-454A-A54D-9AD935306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503" y="1016284"/>
            <a:ext cx="4598097" cy="5633620"/>
          </a:xfrm>
          <a:prstGeom prst="rect">
            <a:avLst/>
          </a:prstGeom>
        </p:spPr>
      </p:pic>
      <p:pic>
        <p:nvPicPr>
          <p:cNvPr id="7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8701E39F-7108-4A39-BE91-C5559C4E4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576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06E1-027C-4198-BEA6-AFFF5D29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199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 – Sept. 2020</a:t>
            </a:r>
            <a:endParaRPr lang="en-US" sz="32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BA5171-71E1-42E6-A4C1-BF0E5330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" y="5105400"/>
            <a:ext cx="4114800" cy="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78CE21-E195-479E-92A5-E4329AF7F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943" y="1076560"/>
            <a:ext cx="4757057" cy="5629040"/>
          </a:xfrm>
          <a:prstGeom prst="rect">
            <a:avLst/>
          </a:prstGeom>
        </p:spPr>
      </p:pic>
      <p:pic>
        <p:nvPicPr>
          <p:cNvPr id="7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1599FDC4-3931-4DE3-95BC-2EB5AEB7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410689-9754-4E1E-B2DF-ACD919C157CA}"/>
              </a:ext>
            </a:extLst>
          </p:cNvPr>
          <p:cNvSpPr/>
          <p:nvPr/>
        </p:nvSpPr>
        <p:spPr>
          <a:xfrm>
            <a:off x="0" y="1752600"/>
            <a:ext cx="4572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Period of Record instantaneous low flows at 6 sites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NOOSENECK RIVER AT NOOSENECK, 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QUEEN R AT LIBERTY RD AT LIBERTY 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PAWCATUCK RIVER AT KENYON, 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PAWCATUCK RIVER AT WOOD RIVER JUNCTION, 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PAWCATUCK RIVER AT WESTERLY, 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NIPMUC RIVER AT HARRISVILLE, 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Still Evaluating Monthly Flow D</a:t>
            </a:r>
            <a:r>
              <a:rPr lang="en-US" dirty="0">
                <a:solidFill>
                  <a:schemeClr val="bg1"/>
                </a:solidFill>
              </a:rPr>
              <a:t>ata</a:t>
            </a:r>
          </a:p>
        </p:txBody>
      </p:sp>
    </p:spTree>
    <p:extLst>
      <p:ext uri="{BB962C8B-B14F-4D97-AF65-F5344CB8AC3E}">
        <p14:creationId xmlns:p14="http://schemas.microsoft.com/office/powerpoint/2010/main" val="3257018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DBC9D-C76E-42B0-B1D4-4079EBAA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3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Percent by Drought Region</a:t>
            </a:r>
          </a:p>
        </p:txBody>
      </p:sp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39829F7-6A8C-45AE-B339-D20A81730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800"/>
            <a:ext cx="113058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2103E3-1111-4038-9EEE-B2620F0EC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06" y="2209800"/>
            <a:ext cx="8863387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4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AE27-2D88-40B4-A6FE-EF32031C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Statewide Average Percentages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EEE64F7-11F8-4FA0-B8DB-E4BF7417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1FE9AF-47F7-408C-8C03-17F06B421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676400"/>
            <a:ext cx="5943600" cy="2676525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18EA0D1-6442-46A5-A03C-8BD43DEAF5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43" y="4733925"/>
            <a:ext cx="5285714" cy="123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3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EA36-E7C4-45A7-8EE2-15EF0D50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847669"/>
          </a:xfrm>
        </p:spPr>
        <p:txBody>
          <a:bodyPr/>
          <a:lstStyle/>
          <a:p>
            <a:r>
              <a:rPr lang="en-US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Streamflow Conditions – October 07, 2020</a:t>
            </a:r>
            <a:endParaRPr lang="en-US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63440C5-F2FA-4005-9BD5-6757000E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1326"/>
            <a:ext cx="1371600" cy="53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4A6127-2927-4429-A1FA-D539B5503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448" y="949756"/>
            <a:ext cx="4793087" cy="5903065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35BD1B5-7EA9-4F91-A9E4-C311FE352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51" y="3408834"/>
            <a:ext cx="4419600" cy="103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53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DE3F8A-85AC-4546-AE07-F2A595757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91" y="0"/>
            <a:ext cx="8208818" cy="6858000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29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27530-5554-4376-9C10-BF677E594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21" y="0"/>
            <a:ext cx="8203558" cy="6858000"/>
          </a:xfrm>
          <a:prstGeom prst="rect">
            <a:avLst/>
          </a:prstGeo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480194D9-1C15-44E7-BE60-C7470D72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36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5C83C7-E4F1-4827-899D-74EC9285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0"/>
            <a:ext cx="8225057" cy="6861787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486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119A8-D1C6-4C84-B384-A426BCC8C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0"/>
            <a:ext cx="8229600" cy="6857999"/>
          </a:xfrm>
          <a:prstGeom prst="rect">
            <a:avLst/>
          </a:prstGeom>
        </p:spPr>
      </p:pic>
      <p:pic>
        <p:nvPicPr>
          <p:cNvPr id="6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51B8A5B3-79D9-4646-B183-D21726F3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24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CAC9AC-050E-4415-BF69-5A6448591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6817"/>
            <a:ext cx="8153400" cy="6824366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85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370114" y="304800"/>
            <a:ext cx="8763000" cy="62048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GW Conditions Late July, 2020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545F0B-4254-46DD-8043-566767FFCE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500"/>
          <a:stretch/>
        </p:blipFill>
        <p:spPr>
          <a:xfrm>
            <a:off x="4341920" y="1074831"/>
            <a:ext cx="4648200" cy="5641765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19902278-91D9-4D8F-BA65-812418A0E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/>
          <a:stretch/>
        </p:blipFill>
        <p:spPr bwMode="auto">
          <a:xfrm>
            <a:off x="68960" y="3466563"/>
            <a:ext cx="4648200" cy="82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532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381000"/>
            <a:ext cx="8763000" cy="51750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GW Conditions Late August, 2020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62226F-26B8-4E2E-A7D7-42091DEBA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8274" y="1180563"/>
            <a:ext cx="4724401" cy="55626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19902278-91D9-4D8F-BA65-812418A0E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/>
          <a:stretch/>
        </p:blipFill>
        <p:spPr bwMode="auto">
          <a:xfrm>
            <a:off x="0" y="2701149"/>
            <a:ext cx="4876800" cy="82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449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8FB2-D249-44AC-A98F-0BE9B938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Late September 2020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C5D1510-C09A-4EFE-9683-4CADD4697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/>
          <a:stretch/>
        </p:blipFill>
        <p:spPr bwMode="auto">
          <a:xfrm>
            <a:off x="304800" y="3032923"/>
            <a:ext cx="4697974" cy="79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479856-E751-4F19-8377-55532EDD7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051421"/>
            <a:ext cx="3809514" cy="5743395"/>
          </a:xfrm>
          <a:prstGeom prst="rect">
            <a:avLst/>
          </a:prstGeom>
        </p:spPr>
      </p:pic>
      <p:pic>
        <p:nvPicPr>
          <p:cNvPr id="6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CAFC4E2E-861F-4B0E-AFF7-F4CE9BC88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52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228600" y="152400"/>
            <a:ext cx="8763000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GW Real-time Conditions October 1, 2020</a:t>
            </a:r>
          </a:p>
        </p:txBody>
      </p:sp>
      <p:pic>
        <p:nvPicPr>
          <p:cNvPr id="6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F1E6B722-3DC9-4CA5-86A9-6A5005021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/>
          <a:stretch/>
        </p:blipFill>
        <p:spPr bwMode="auto">
          <a:xfrm>
            <a:off x="375290" y="3017846"/>
            <a:ext cx="4876800" cy="82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479CD0-D635-46E2-B871-89BAF2F64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855192"/>
            <a:ext cx="3228648" cy="583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49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8F275-CDD8-4F20-A295-258DEEA9C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974" y="0"/>
            <a:ext cx="6730052" cy="6858000"/>
          </a:xfrm>
          <a:prstGeom prst="rect">
            <a:avLst/>
          </a:prstGeo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32919B5F-E3C3-4995-B296-A637EA761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46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235F63A9-6116-4F93-AE2D-8D2946AFB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7667C6-189C-46C9-817C-E0EA91871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306" y="0"/>
            <a:ext cx="6589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4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8C5A799-79C1-4081-99BC-0D2A1E9CC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9EC332-A966-4F9D-826D-0B7188AE3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343" y="0"/>
            <a:ext cx="6799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98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87030-F93C-4387-9361-88B73474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B52-EB11-460A-BCF4-4A78519C4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4F081-0E07-4E22-9390-5F81C85A1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76584"/>
            <a:ext cx="6066705" cy="6497892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F9EACB92-ECA3-4898-9C7E-291FAAF7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61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1784D-92D6-43E8-81D5-89A61D78C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867" y="0"/>
            <a:ext cx="6790266" cy="6858000"/>
          </a:xfrm>
          <a:prstGeom prst="rect">
            <a:avLst/>
          </a:prstGeo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90A1089A-3815-4031-AEB6-22C509651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419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FDCAC62-D5C4-4B77-BB20-D21A99BA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2100DB-A88A-46FC-A873-63434C18C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2700"/>
            <a:ext cx="6604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02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EA922-C073-4B52-B37A-53A11E585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1564"/>
            <a:ext cx="6857999" cy="6754871"/>
          </a:xfrm>
          <a:prstGeom prst="rect">
            <a:avLst/>
          </a:prstGeo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4CACD834-58F9-4938-8127-99D52307B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966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DA868-44FA-406B-84A6-59521CD6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60F26-ED3C-4EB1-8D14-4AAE4F49D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E69BC-8DDA-4119-8730-39C54AF52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605" y="214931"/>
            <a:ext cx="6104790" cy="6490669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4EEBF369-7FDF-4EDD-A39F-2D9377475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277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B62B06A0-1FC4-47F9-81E2-1472D11D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79A15F-25A0-42BB-8C99-D9463A467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635" y="0"/>
            <a:ext cx="65887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7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CDB68F05-1500-4123-AE42-8F6048EB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C44B1-126C-449F-B3BC-BDB752FEA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0667A4-70F2-41AA-BE0B-0B93D9AA0DDD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36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358"/>
            <a:ext cx="92202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three consecutive months of below normal streamflow 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rgbClr val="00B0F0"/>
                </a:solidFill>
              </a:rPr>
              <a:t>Statewide the trigger </a:t>
            </a:r>
            <a:r>
              <a:rPr lang="en-US" b="1" u="sng" dirty="0">
                <a:solidFill>
                  <a:srgbClr val="00B0F0"/>
                </a:solidFill>
              </a:rPr>
              <a:t>has not been met.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In general everything is trending down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July had a mix 12 normal, 9 below normal </a:t>
            </a:r>
            <a:r>
              <a:rPr lang="en-US" dirty="0" err="1">
                <a:solidFill>
                  <a:srgbClr val="00B0F0"/>
                </a:solidFill>
              </a:rPr>
              <a:t>streamgages</a:t>
            </a:r>
            <a:r>
              <a:rPr lang="en-US" dirty="0">
                <a:solidFill>
                  <a:srgbClr val="00B0F0"/>
                </a:solidFill>
              </a:rPr>
              <a:t> (Statewide = 30%).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August was much below normal statewide (9.82%).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September was much below normal statewide (7.07%).</a:t>
            </a: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Streamflow -</a:t>
            </a:r>
          </a:p>
        </p:txBody>
      </p:sp>
    </p:spTree>
    <p:extLst>
      <p:ext uri="{BB962C8B-B14F-4D97-AF65-F5344CB8AC3E}">
        <p14:creationId xmlns:p14="http://schemas.microsoft.com/office/powerpoint/2010/main" val="646500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1620B-6D1D-4DC1-BB2C-646BA8D07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Drought advisory calls for two out of three months of below normal water levels</a:t>
            </a:r>
          </a:p>
          <a:p>
            <a:pPr lvl="1"/>
            <a:endParaRPr lang="en-US" sz="2000" dirty="0">
              <a:solidFill>
                <a:srgbClr val="00B0F0"/>
              </a:solidFill>
            </a:endParaRP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The entire state </a:t>
            </a:r>
            <a:r>
              <a:rPr lang="en-US" sz="2000" b="1" u="sng" dirty="0">
                <a:solidFill>
                  <a:srgbClr val="00B0F0"/>
                </a:solidFill>
              </a:rPr>
              <a:t>does meet </a:t>
            </a:r>
            <a:r>
              <a:rPr lang="en-US" sz="2000" dirty="0">
                <a:solidFill>
                  <a:srgbClr val="00B0F0"/>
                </a:solidFill>
              </a:rPr>
              <a:t>the trigger for a drought advisory.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B0F0"/>
              </a:solidFill>
            </a:endParaRP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The average statewide condition for August and September was much below normal.  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B0F0"/>
              </a:solidFill>
            </a:endParaRP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3999941-C7D3-439B-9E1C-FDDEED91B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191325-C38D-419A-A2C3-2E190F317F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Ground Water -</a:t>
            </a:r>
          </a:p>
        </p:txBody>
      </p:sp>
    </p:spTree>
    <p:extLst>
      <p:ext uri="{BB962C8B-B14F-4D97-AF65-F5344CB8AC3E}">
        <p14:creationId xmlns:p14="http://schemas.microsoft.com/office/powerpoint/2010/main" val="1083865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0AA92-68EF-4D16-8365-CEAF25418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Questions? </a:t>
            </a:r>
          </a:p>
        </p:txBody>
      </p:sp>
      <p:pic>
        <p:nvPicPr>
          <p:cNvPr id="8" name="Content Placeholder 7" descr="A river running through a body of water&#10;&#10;Description automatically generated">
            <a:extLst>
              <a:ext uri="{FF2B5EF4-FFF2-40B4-BE49-F238E27FC236}">
                <a16:creationId xmlns:a16="http://schemas.microsoft.com/office/drawing/2014/main" id="{F33B47BF-5B79-4901-B077-E358CA3B3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315792"/>
            <a:ext cx="6934199" cy="5200649"/>
          </a:xfr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E45A434E-9D17-4A67-A949-E12FD750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7779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6550</TotalTime>
  <Words>872</Words>
  <Application>Microsoft Office PowerPoint</Application>
  <PresentationFormat>On-screen Show (4:3)</PresentationFormat>
  <Paragraphs>137</Paragraphs>
  <Slides>31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Default Design</vt:lpstr>
      <vt:lpstr>1_Default Design</vt:lpstr>
      <vt:lpstr>Custom Design</vt:lpstr>
      <vt:lpstr>Streamflow and Groundwater Conditions in Rhode Island</vt:lpstr>
      <vt:lpstr>PowerPoint Presentation</vt:lpstr>
      <vt:lpstr>Average Streamflow Conditions – June 2020</vt:lpstr>
      <vt:lpstr>Average Streamflow Conditions – July 2020</vt:lpstr>
      <vt:lpstr>Average Streamflow Conditions – Aug. 2020</vt:lpstr>
      <vt:lpstr>Average Streamflow Conditions – Sept. 2020</vt:lpstr>
      <vt:lpstr>Percent by Drought Region</vt:lpstr>
      <vt:lpstr>Statewide Average Percentages</vt:lpstr>
      <vt:lpstr>Current Streamflow Conditions – October 07,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Conditions Late September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Streamflow -</vt:lpstr>
      <vt:lpstr>Summary: Ground Water -</vt:lpstr>
      <vt:lpstr>Questions? </vt:lpstr>
    </vt:vector>
  </TitlesOfParts>
  <Company>usgs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usgs</dc:creator>
  <cp:lastModifiedBy>Tim Stagnitta</cp:lastModifiedBy>
  <cp:revision>527</cp:revision>
  <dcterms:created xsi:type="dcterms:W3CDTF">2011-04-26T01:17:43Z</dcterms:created>
  <dcterms:modified xsi:type="dcterms:W3CDTF">2020-10-07T20:24:44Z</dcterms:modified>
</cp:coreProperties>
</file>