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5" r:id="rId3"/>
  </p:sldMasterIdLst>
  <p:notesMasterIdLst>
    <p:notesMasterId r:id="rId31"/>
  </p:notesMasterIdLst>
  <p:handoutMasterIdLst>
    <p:handoutMasterId r:id="rId32"/>
  </p:handoutMasterIdLst>
  <p:sldIdLst>
    <p:sldId id="256" r:id="rId4"/>
    <p:sldId id="437" r:id="rId5"/>
    <p:sldId id="460" r:id="rId6"/>
    <p:sldId id="444" r:id="rId7"/>
    <p:sldId id="455" r:id="rId8"/>
    <p:sldId id="458" r:id="rId9"/>
    <p:sldId id="446" r:id="rId10"/>
    <p:sldId id="414" r:id="rId11"/>
    <p:sldId id="380" r:id="rId12"/>
    <p:sldId id="390" r:id="rId13"/>
    <p:sldId id="457" r:id="rId14"/>
    <p:sldId id="419" r:id="rId15"/>
    <p:sldId id="436" r:id="rId16"/>
    <p:sldId id="439" r:id="rId17"/>
    <p:sldId id="425" r:id="rId18"/>
    <p:sldId id="426" r:id="rId19"/>
    <p:sldId id="427" r:id="rId20"/>
    <p:sldId id="428" r:id="rId21"/>
    <p:sldId id="429" r:id="rId22"/>
    <p:sldId id="430" r:id="rId23"/>
    <p:sldId id="431" r:id="rId24"/>
    <p:sldId id="432" r:id="rId25"/>
    <p:sldId id="433" r:id="rId26"/>
    <p:sldId id="435" r:id="rId27"/>
    <p:sldId id="459" r:id="rId28"/>
    <p:sldId id="434" r:id="rId29"/>
    <p:sldId id="441" r:id="rId30"/>
  </p:sldIdLst>
  <p:sldSz cx="9144000" cy="6858000" type="screen4x3"/>
  <p:notesSz cx="7026275" cy="9312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76B"/>
    <a:srgbClr val="FFFF66"/>
    <a:srgbClr val="B9B96D"/>
    <a:srgbClr val="D0F010"/>
    <a:srgbClr val="FFFF99"/>
    <a:srgbClr val="FFCC66"/>
    <a:srgbClr val="00006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65BA68-41A9-47B5-9996-D3F45AB0515B}" v="5" dt="2021-01-26T15:36:57.4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89" autoAdjust="0"/>
    <p:restoredTop sz="88050" autoAdjust="0"/>
  </p:normalViewPr>
  <p:slideViewPr>
    <p:cSldViewPr>
      <p:cViewPr varScale="1">
        <p:scale>
          <a:sx n="75" d="100"/>
          <a:sy n="75" d="100"/>
        </p:scale>
        <p:origin x="110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/>
            </a:lvl1pPr>
          </a:lstStyle>
          <a:p>
            <a:fld id="{3E89278D-45DD-4F90-B198-D8F68EE9B229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/>
            </a:lvl1pPr>
          </a:lstStyle>
          <a:p>
            <a:fld id="{E82FDB85-262B-431B-A275-E20D81D2B8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19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719" cy="46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930" y="0"/>
            <a:ext cx="3044719" cy="46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7725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628" y="4423331"/>
            <a:ext cx="5621020" cy="4190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5045"/>
            <a:ext cx="3044719" cy="46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930" y="8845045"/>
            <a:ext cx="3044719" cy="46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F7327B9-E541-4650-9C3A-D1CD981AAC1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86008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0683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Maps generated on 02/09/2021 – maps made by </a:t>
            </a:r>
            <a:r>
              <a:rPr lang="en-US" dirty="0" err="1"/>
              <a:t>WRB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Green is 36 – 75%</a:t>
            </a:r>
          </a:p>
          <a:p>
            <a:r>
              <a:rPr lang="en-US" dirty="0"/>
              <a:t>Yellow is between 25 – 35%</a:t>
            </a:r>
          </a:p>
          <a:p>
            <a:r>
              <a:rPr lang="en-US" dirty="0"/>
              <a:t>Orange is 10-25%</a:t>
            </a:r>
          </a:p>
          <a:p>
            <a:r>
              <a:rPr lang="en-US" dirty="0"/>
              <a:t>Red is &lt;10%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12156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1532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this is an average daily flow map compared to all other 11/05/2020 in history. </a:t>
            </a:r>
          </a:p>
          <a:p>
            <a:r>
              <a:rPr lang="en-US" dirty="0"/>
              <a:t>We already seeing decline from the recent rain events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926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0874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7731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95979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9484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entire USGS Discrete GW entry program is being updated as a result we can’t enter any water new water levels until further notice.  </a:t>
            </a:r>
          </a:p>
          <a:p>
            <a:r>
              <a:rPr lang="en-US" dirty="0"/>
              <a:t>All value for the month of January were at or above normal statewide.  </a:t>
            </a:r>
          </a:p>
          <a:p>
            <a:endParaRPr lang="en-US" dirty="0"/>
          </a:p>
          <a:p>
            <a:r>
              <a:rPr lang="en-US" dirty="0"/>
              <a:t>Jan levels are all at or above normal.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7943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49750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for month of august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838244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Value 32.93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33306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Value 20.96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52030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Value 14.99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12995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661706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36610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Wood River 11/11/2020 – waiting on pics from JD for this trips.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14748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D473891-9CDB-4A8C-BDB8-7F0C3E1C875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7605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027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61C7367-DDC7-4189-BD18-7BDA636E087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2530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1ADED4A-29C9-4494-BA1D-C139287900E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912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1D98544-A9AC-47F7-A24F-13DB11F3E25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3995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9E64D80-5E34-4EFB-B343-0E3001FAB72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06515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C6CC632-3DDA-4CBE-895B-15C868536C9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41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FA7FBBF-D9A4-4C64-A253-4C0F5D96706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5830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FE06006-1E1E-420E-8891-167F37C9363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3816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FB17FB2-BB36-4528-A452-F419BF270E5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1497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4969D7C-64F5-499E-A2C3-6D436AFAD43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1730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004D15-9C29-4DE2-8E3F-1AA7AC26557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295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176370-AB3A-4D2C-B413-EEE00FAF638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29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1CA7B-D320-4FBB-B572-93B4C8A9532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186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2ABAA5-1A9B-4012-81AC-B13A506EF8C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976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2EDA8-9294-4EC7-86E7-8B3C749DF11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794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E8171-4E06-449E-9BE1-7CE6F446C45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874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1BE992-1652-4C66-91C9-5486D8A43B4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924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ECC41-E200-497A-A971-6A3BED21A8B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769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3D0DC0-057D-47E4-B198-C55F21D012D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3466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339C13-00D2-4A1E-A56C-4EBC9B53B87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7288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718E6-2DDF-4799-81E5-21F126095C0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9880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614FED7-06E6-4CEC-976A-0C961DBD9CE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0875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E179E-F82A-4021-99D5-AFCFC6A938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9688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0034-E30B-4002-844C-3E8A89C715EF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A404-7A9F-4E2C-BE92-D90356F201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9014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5208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0514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7248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2500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7982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4182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9087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713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4813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4646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098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381000" y="1219200"/>
            <a:ext cx="8382000" cy="76200"/>
          </a:xfrm>
          <a:prstGeom prst="rect">
            <a:avLst/>
          </a:prstGeom>
          <a:solidFill>
            <a:srgbClr val="CC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333399"/>
            </a:gs>
            <a:gs pos="100000">
              <a:srgbClr val="333399">
                <a:gamma/>
                <a:shade val="46275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CFE179E-F82A-4021-99D5-AFCFC6A938EF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457200" y="1143000"/>
            <a:ext cx="8382000" cy="76200"/>
          </a:xfrm>
          <a:prstGeom prst="rect">
            <a:avLst/>
          </a:prstGeom>
          <a:solidFill>
            <a:srgbClr val="CC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63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3FE81-871E-4115-944A-CB6B1DC7301C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42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usgs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.jpeg"/><Relationship Id="rId4" Type="http://schemas.openxmlformats.org/officeDocument/2006/relationships/hyperlink" Target="http://www.usgs.gov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hyperlink" Target="http://www.usgs.gov/" TargetMode="Externa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://www.usgs.gov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://www.usgs.gov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usgs.gov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usgs.gov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usgs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usgs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usgs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usgs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-2309" y="1371600"/>
            <a:ext cx="9146309" cy="2057400"/>
          </a:xfrm>
        </p:spPr>
        <p:txBody>
          <a:bodyPr/>
          <a:lstStyle/>
          <a:p>
            <a:r>
              <a:rPr lang="en-US" altLang="en-US" sz="5000" dirty="0">
                <a:solidFill>
                  <a:srgbClr val="FFFF66"/>
                </a:solidFill>
              </a:rPr>
              <a:t>Streamflow and Groundwater Conditions in Rhode Island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200" y="5943600"/>
            <a:ext cx="2108350" cy="816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2058055" y="3352800"/>
            <a:ext cx="510409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 dirty="0">
                <a:solidFill>
                  <a:srgbClr val="FFFF99"/>
                </a:solidFill>
              </a:rPr>
              <a:t>February 2021</a:t>
            </a:r>
          </a:p>
          <a:p>
            <a:pPr algn="ctr"/>
            <a:endParaRPr lang="en-US" altLang="en-US" sz="2400" dirty="0">
              <a:solidFill>
                <a:schemeClr val="bg1"/>
              </a:solidFill>
            </a:endParaRPr>
          </a:p>
          <a:p>
            <a:pPr algn="ctr"/>
            <a:r>
              <a:rPr lang="en-US" altLang="en-US" sz="2400" dirty="0">
                <a:solidFill>
                  <a:schemeClr val="bg1"/>
                </a:solidFill>
              </a:rPr>
              <a:t>C. Bruet</a:t>
            </a:r>
          </a:p>
          <a:p>
            <a:pPr algn="ctr"/>
            <a:r>
              <a:rPr lang="en-US" altLang="en-US" sz="2400" dirty="0">
                <a:solidFill>
                  <a:schemeClr val="bg1"/>
                </a:solidFill>
              </a:rPr>
              <a:t>U.S. Geological Survey</a:t>
            </a:r>
          </a:p>
          <a:p>
            <a:pPr algn="ctr"/>
            <a:r>
              <a:rPr lang="en-US" altLang="en-US" sz="2400" dirty="0">
                <a:solidFill>
                  <a:schemeClr val="bg1"/>
                </a:solidFill>
              </a:rPr>
              <a:t>New England Water Science Center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2"/>
            <a:extLst>
              <a:ext uri="{FF2B5EF4-FFF2-40B4-BE49-F238E27FC236}">
                <a16:creationId xmlns:a16="http://schemas.microsoft.com/office/drawing/2014/main" id="{986DDF65-A13D-4D48-B944-747BCEC1D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C49566-F79E-45E5-896C-0164CEF0C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952" y="304800"/>
            <a:ext cx="8438095" cy="59714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36F7560-7C6B-4336-B432-C190F9728746}"/>
              </a:ext>
            </a:extLst>
          </p:cNvPr>
          <p:cNvSpPr/>
          <p:nvPr/>
        </p:nvSpPr>
        <p:spPr>
          <a:xfrm>
            <a:off x="5486400" y="1143000"/>
            <a:ext cx="2209800" cy="2286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39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4006E-06AF-4FEF-B6A2-1C740CDAC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2F053-35FC-424B-BD3B-ADB8577AA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1F814B-E9BB-4E6D-AE89-AD68E5732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27" y="533400"/>
            <a:ext cx="8871945" cy="529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31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706E1-027C-4198-BEA6-AFFF5D29B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838199"/>
          </a:xfrm>
        </p:spPr>
        <p:txBody>
          <a:bodyPr/>
          <a:lstStyle/>
          <a:p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Average Streamflow Conditions</a:t>
            </a:r>
            <a:b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November – January</a:t>
            </a:r>
            <a:endParaRPr lang="en-US" sz="3200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1BBA5171-71E1-42E6-A4C1-BF0E5330A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828395"/>
            <a:ext cx="4114800" cy="963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USGS - science for a changing world">
            <a:hlinkClick r:id="rId4"/>
            <a:extLst>
              <a:ext uri="{FF2B5EF4-FFF2-40B4-BE49-F238E27FC236}">
                <a16:creationId xmlns:a16="http://schemas.microsoft.com/office/drawing/2014/main" id="{1599FDC4-3931-4DE3-95BC-2EB5AEB76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27942D-7786-469B-9B0A-239A076788B5}"/>
              </a:ext>
            </a:extLst>
          </p:cNvPr>
          <p:cNvSpPr txBox="1"/>
          <p:nvPr/>
        </p:nvSpPr>
        <p:spPr>
          <a:xfrm>
            <a:off x="7086600" y="1693672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66"/>
                </a:solidFill>
              </a:rPr>
              <a:t>January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C7722A-01C7-4C2E-9BE6-8C42ECF1AAE3}"/>
              </a:ext>
            </a:extLst>
          </p:cNvPr>
          <p:cNvSpPr txBox="1"/>
          <p:nvPr/>
        </p:nvSpPr>
        <p:spPr>
          <a:xfrm>
            <a:off x="968951" y="170534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66"/>
                </a:solidFill>
              </a:rPr>
              <a:t>November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E56919-2583-4F65-99F9-E936BD42BCDB}"/>
              </a:ext>
            </a:extLst>
          </p:cNvPr>
          <p:cNvSpPr txBox="1"/>
          <p:nvPr/>
        </p:nvSpPr>
        <p:spPr>
          <a:xfrm>
            <a:off x="3771900" y="1714016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66"/>
                </a:solidFill>
              </a:rPr>
              <a:t>December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5A30C5-643E-4136-8225-7F18C1263B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9983" y="2128520"/>
            <a:ext cx="2884033" cy="32853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78FB91-4538-4BBF-9673-09FC67E25A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0" y="2128520"/>
            <a:ext cx="2871828" cy="32853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D3AABA-C36A-40E9-BFB0-F5644B9F9D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378" y="2083349"/>
            <a:ext cx="2703213" cy="333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4C13D59-EBF1-46B7-8E8B-14D179491481}"/>
              </a:ext>
            </a:extLst>
          </p:cNvPr>
          <p:cNvSpPr txBox="1"/>
          <p:nvPr/>
        </p:nvSpPr>
        <p:spPr>
          <a:xfrm>
            <a:off x="2176463" y="1592624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7-Day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3C6BE6-7196-4D79-BB43-10110EA88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732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FF66"/>
                </a:solidFill>
              </a:rPr>
              <a:t>N-Day Maps as of 02/09/2021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820B2E-EDFE-4D46-B55F-73128B08C636}"/>
              </a:ext>
            </a:extLst>
          </p:cNvPr>
          <p:cNvSpPr txBox="1"/>
          <p:nvPr/>
        </p:nvSpPr>
        <p:spPr>
          <a:xfrm>
            <a:off x="6434137" y="1592624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14-Day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DAEC61-417F-46A4-B8EE-3D7C09672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961956"/>
            <a:ext cx="3636484" cy="45073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EC116B-C86E-417D-BC90-A94B152C19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828" y="1961956"/>
            <a:ext cx="3578548" cy="4522729"/>
          </a:xfrm>
          <a:prstGeom prst="rect">
            <a:avLst/>
          </a:prstGeom>
        </p:spPr>
      </p:pic>
      <p:pic>
        <p:nvPicPr>
          <p:cNvPr id="11" name="Picture 7" descr="USGS - science for a changing world">
            <a:hlinkClick r:id="rId5"/>
            <a:extLst>
              <a:ext uri="{FF2B5EF4-FFF2-40B4-BE49-F238E27FC236}">
                <a16:creationId xmlns:a16="http://schemas.microsoft.com/office/drawing/2014/main" id="{2020A28E-4E07-4456-A016-CE75B4DAC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43F7DDEA-5D0B-4C0D-9D8F-DE8407FBB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5522913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879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69000-C259-4D08-B67D-5BA97A725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66"/>
                </a:solidFill>
              </a:rPr>
              <a:t>Region Average Percentages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A7AD944-16C9-4AE9-868A-F0BD93BFEB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8739091"/>
              </p:ext>
            </p:extLst>
          </p:nvPr>
        </p:nvGraphicFramePr>
        <p:xfrm>
          <a:off x="1066800" y="1524001"/>
          <a:ext cx="7391399" cy="38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7167">
                  <a:extLst>
                    <a:ext uri="{9D8B030D-6E8A-4147-A177-3AD203B41FA5}">
                      <a16:colId xmlns:a16="http://schemas.microsoft.com/office/drawing/2014/main" val="4189418800"/>
                    </a:ext>
                  </a:extLst>
                </a:gridCol>
                <a:gridCol w="1446143">
                  <a:extLst>
                    <a:ext uri="{9D8B030D-6E8A-4147-A177-3AD203B41FA5}">
                      <a16:colId xmlns:a16="http://schemas.microsoft.com/office/drawing/2014/main" val="1715170229"/>
                    </a:ext>
                  </a:extLst>
                </a:gridCol>
                <a:gridCol w="1446143">
                  <a:extLst>
                    <a:ext uri="{9D8B030D-6E8A-4147-A177-3AD203B41FA5}">
                      <a16:colId xmlns:a16="http://schemas.microsoft.com/office/drawing/2014/main" val="2613463076"/>
                    </a:ext>
                  </a:extLst>
                </a:gridCol>
                <a:gridCol w="1413062">
                  <a:extLst>
                    <a:ext uri="{9D8B030D-6E8A-4147-A177-3AD203B41FA5}">
                      <a16:colId xmlns:a16="http://schemas.microsoft.com/office/drawing/2014/main" val="559779454"/>
                    </a:ext>
                  </a:extLst>
                </a:gridCol>
                <a:gridCol w="1398884">
                  <a:extLst>
                    <a:ext uri="{9D8B030D-6E8A-4147-A177-3AD203B41FA5}">
                      <a16:colId xmlns:a16="http://schemas.microsoft.com/office/drawing/2014/main" val="1858982628"/>
                    </a:ext>
                  </a:extLst>
                </a:gridCol>
              </a:tblGrid>
              <a:tr h="13327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E7E76B"/>
                          </a:solidFill>
                          <a:effectLst/>
                        </a:rPr>
                        <a:t>Drought Region</a:t>
                      </a:r>
                      <a:endParaRPr lang="en-US" sz="2000" b="1" i="0" u="none" strike="noStrike" dirty="0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E7E76B"/>
                          </a:solidFill>
                          <a:effectLst/>
                        </a:rPr>
                        <a:t>Number of Gages</a:t>
                      </a:r>
                      <a:endParaRPr lang="en-US" sz="2000" b="1" i="0" u="none" strike="noStrike" dirty="0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E7E76B"/>
                          </a:solidFill>
                          <a:effectLst/>
                        </a:rPr>
                        <a:t>Nov. 2020 Avg Percentile</a:t>
                      </a:r>
                      <a:endParaRPr lang="en-US" sz="2000" b="1" i="0" u="none" strike="noStrike" dirty="0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Dec. 2020 Avg Percentile</a:t>
                      </a:r>
                      <a:endParaRPr lang="en-US" sz="2000" b="1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Jan. 2021 Avg Percentile</a:t>
                      </a:r>
                      <a:endParaRPr lang="en-US" sz="2000" b="1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2814434"/>
                  </a:ext>
                </a:extLst>
              </a:tr>
              <a:tr h="4954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Central East</a:t>
                      </a:r>
                      <a:endParaRPr lang="en-US" sz="2000" b="1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E7E76B"/>
                          </a:solidFill>
                          <a:effectLst/>
                        </a:rPr>
                        <a:t>20.1</a:t>
                      </a:r>
                      <a:endParaRPr lang="en-US" sz="2000" b="0" i="0" u="none" strike="noStrike" dirty="0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88.5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51.7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584109"/>
                  </a:ext>
                </a:extLst>
              </a:tr>
              <a:tr h="4954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Central West</a:t>
                      </a:r>
                      <a:endParaRPr lang="en-US" sz="2000" b="1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32.3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E7E76B"/>
                          </a:solidFill>
                          <a:effectLst/>
                        </a:rPr>
                        <a:t>51.5</a:t>
                      </a:r>
                      <a:endParaRPr lang="en-US" sz="2000" b="0" i="0" u="none" strike="noStrike" dirty="0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27.3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461006"/>
                  </a:ext>
                </a:extLst>
              </a:tr>
              <a:tr h="4954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North East</a:t>
                      </a:r>
                      <a:endParaRPr lang="en-US" sz="2000" b="1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41.9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76.8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71.9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459240"/>
                  </a:ext>
                </a:extLst>
              </a:tr>
              <a:tr h="4954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North West</a:t>
                      </a:r>
                      <a:endParaRPr lang="en-US" sz="2000" b="1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10.7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58.9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71.4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584285"/>
                  </a:ext>
                </a:extLst>
              </a:tr>
              <a:tr h="4954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Southern</a:t>
                      </a:r>
                      <a:endParaRPr lang="en-US" sz="2000" b="1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11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16.7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69.1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E7E76B"/>
                          </a:solidFill>
                          <a:effectLst/>
                        </a:rPr>
                        <a:t>46.1</a:t>
                      </a:r>
                      <a:endParaRPr lang="en-US" sz="2000" b="0" i="0" u="none" strike="noStrike" dirty="0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979484"/>
                  </a:ext>
                </a:extLst>
              </a:tr>
            </a:tbl>
          </a:graphicData>
        </a:graphic>
      </p:graphicFrame>
      <p:pic>
        <p:nvPicPr>
          <p:cNvPr id="8" name="Picture 3">
            <a:extLst>
              <a:ext uri="{FF2B5EF4-FFF2-40B4-BE49-F238E27FC236}">
                <a16:creationId xmlns:a16="http://schemas.microsoft.com/office/drawing/2014/main" id="{A6173104-25DC-45E3-97A1-B7DEBD31F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143" y="5462425"/>
            <a:ext cx="5285714" cy="1238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59564392-3AC6-47DC-9B59-CCE5FD28E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Image preview">
            <a:extLst>
              <a:ext uri="{FF2B5EF4-FFF2-40B4-BE49-F238E27FC236}">
                <a16:creationId xmlns:a16="http://schemas.microsoft.com/office/drawing/2014/main" id="{81B58C40-BB2D-420A-B03F-A35DF0F29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5522913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143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EAE27-2D88-40B4-A6FE-EF32031CC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7E76B"/>
                </a:solidFill>
              </a:rPr>
              <a:t>Statewide Average Percentages</a:t>
            </a:r>
          </a:p>
        </p:txBody>
      </p:sp>
      <p:pic>
        <p:nvPicPr>
          <p:cNvPr id="6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7EEE64F7-11F8-4FA0-B8DB-E4BF74177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818EA0D1-6442-46A5-A03C-8BD43DEAF5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743" y="4733925"/>
            <a:ext cx="5285714" cy="1238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A4F872B-45B1-4393-B985-E71E7796C4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902663"/>
              </p:ext>
            </p:extLst>
          </p:nvPr>
        </p:nvGraphicFramePr>
        <p:xfrm>
          <a:off x="914400" y="1828800"/>
          <a:ext cx="7239000" cy="2076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8362">
                  <a:extLst>
                    <a:ext uri="{9D8B030D-6E8A-4147-A177-3AD203B41FA5}">
                      <a16:colId xmlns:a16="http://schemas.microsoft.com/office/drawing/2014/main" val="1319127069"/>
                    </a:ext>
                  </a:extLst>
                </a:gridCol>
                <a:gridCol w="2402732">
                  <a:extLst>
                    <a:ext uri="{9D8B030D-6E8A-4147-A177-3AD203B41FA5}">
                      <a16:colId xmlns:a16="http://schemas.microsoft.com/office/drawing/2014/main" val="811891037"/>
                    </a:ext>
                  </a:extLst>
                </a:gridCol>
                <a:gridCol w="2217906">
                  <a:extLst>
                    <a:ext uri="{9D8B030D-6E8A-4147-A177-3AD203B41FA5}">
                      <a16:colId xmlns:a16="http://schemas.microsoft.com/office/drawing/2014/main" val="2450571595"/>
                    </a:ext>
                  </a:extLst>
                </a:gridCol>
              </a:tblGrid>
              <a:tr h="1245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E7E76B"/>
                          </a:solidFill>
                          <a:effectLst/>
                        </a:rPr>
                        <a:t>November 2020 Avg Percentiles</a:t>
                      </a:r>
                      <a:endParaRPr lang="en-US" sz="2000" b="1" i="0" u="none" strike="noStrike" dirty="0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E7E76B"/>
                          </a:solidFill>
                          <a:effectLst/>
                        </a:rPr>
                        <a:t>December 2020 Avg Percentile</a:t>
                      </a:r>
                      <a:endParaRPr lang="en-US" sz="2000" b="1" i="0" u="none" strike="noStrike" dirty="0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January 2021 Avg Percentile</a:t>
                      </a:r>
                      <a:endParaRPr lang="en-US" sz="2000" b="1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7283371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22.6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E7E76B"/>
                          </a:solidFill>
                          <a:effectLst/>
                        </a:rPr>
                        <a:t>72.9</a:t>
                      </a:r>
                      <a:endParaRPr lang="en-US" sz="2000" b="0" i="0" u="none" strike="noStrike" dirty="0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E7E76B"/>
                          </a:solidFill>
                          <a:effectLst/>
                        </a:rPr>
                        <a:t>52.4</a:t>
                      </a:r>
                      <a:endParaRPr lang="en-US" sz="2000" b="0" i="0" u="none" strike="noStrike" dirty="0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484106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Below Normal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E7E76B"/>
                          </a:solidFill>
                          <a:effectLst/>
                        </a:rPr>
                        <a:t>Normal</a:t>
                      </a:r>
                      <a:endParaRPr lang="en-US" sz="2000" b="0" i="0" u="none" strike="noStrike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E7E76B"/>
                          </a:solidFill>
                          <a:effectLst/>
                        </a:rPr>
                        <a:t>Normal</a:t>
                      </a:r>
                      <a:endParaRPr lang="en-US" sz="2000" b="0" i="0" u="none" strike="noStrike" dirty="0">
                        <a:solidFill>
                          <a:srgbClr val="E7E76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412853"/>
                  </a:ext>
                </a:extLst>
              </a:tr>
            </a:tbl>
          </a:graphicData>
        </a:graphic>
      </p:graphicFrame>
      <p:pic>
        <p:nvPicPr>
          <p:cNvPr id="8" name="Picture 2" descr="Image preview">
            <a:extLst>
              <a:ext uri="{FF2B5EF4-FFF2-40B4-BE49-F238E27FC236}">
                <a16:creationId xmlns:a16="http://schemas.microsoft.com/office/drawing/2014/main" id="{976952EC-5927-4F86-9E6A-71AD4C4C1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5522913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32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9BF62C-9848-47C8-99C2-F4B574D7D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599" y="872088"/>
            <a:ext cx="4961049" cy="58569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F8EA36-E7C4-45A7-8EE2-15EF0D50C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847669"/>
          </a:xfrm>
        </p:spPr>
        <p:txBody>
          <a:bodyPr/>
          <a:lstStyle/>
          <a:p>
            <a:r>
              <a:rPr lang="en-US" sz="28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Streamflow Conditions – Feb 04, 2021</a:t>
            </a:r>
            <a:endParaRPr lang="en-US" sz="2800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563440C5-F2FA-4005-9BD5-6757000EB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21326"/>
            <a:ext cx="1371600" cy="531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235BD1B5-7EA9-4F91-A9E4-C311FE352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51" y="3408834"/>
            <a:ext cx="4419600" cy="1035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7653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CC5CEC-6F9B-4C1A-91B4-458AC2DAE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95246"/>
            <a:ext cx="7961046" cy="6667507"/>
          </a:xfrm>
          <a:prstGeom prst="rect">
            <a:avLst/>
          </a:prstGeom>
        </p:spPr>
      </p:pic>
      <p:pic>
        <p:nvPicPr>
          <p:cNvPr id="5" name="Picture 7" descr="USGS - science for a changing world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290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0A7CD0-E0A4-43E2-B1FD-E6461B4AA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20988"/>
            <a:ext cx="7924800" cy="6616023"/>
          </a:xfrm>
          <a:prstGeom prst="rect">
            <a:avLst/>
          </a:prstGeom>
        </p:spPr>
      </p:pic>
      <p:pic>
        <p:nvPicPr>
          <p:cNvPr id="5" name="Picture 7" descr="USGS - science for a changing world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852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98E59-7AED-474C-9159-40FD73977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DC143-200D-4B23-9E72-A2F8FE047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51DE6A-A9A8-4A87-8D38-D1022EE59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2400"/>
            <a:ext cx="7891010" cy="6584482"/>
          </a:xfrm>
          <a:prstGeom prst="rect">
            <a:avLst/>
          </a:prstGeom>
        </p:spPr>
      </p:pic>
      <p:pic>
        <p:nvPicPr>
          <p:cNvPr id="6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8F27B172-F99F-400A-9777-93122AA5D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0203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D92D10-B264-4899-B0F1-A156C8017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4586"/>
            <a:ext cx="7972291" cy="6648827"/>
          </a:xfrm>
          <a:prstGeom prst="rect">
            <a:avLst/>
          </a:prstGeom>
        </p:spPr>
      </p:pic>
      <p:pic>
        <p:nvPicPr>
          <p:cNvPr id="6" name="Picture 7" descr="USGS - science for a changing world">
            <a:hlinkClick r:id="rId4"/>
            <a:extLst>
              <a:ext uri="{FF2B5EF4-FFF2-40B4-BE49-F238E27FC236}">
                <a16:creationId xmlns:a16="http://schemas.microsoft.com/office/drawing/2014/main" id="{51B8A5B3-79D9-4646-B183-D21726F3B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824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C09246-977B-4BB0-AD28-648423089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87836"/>
            <a:ext cx="8000999" cy="6681573"/>
          </a:xfrm>
          <a:prstGeom prst="rect">
            <a:avLst/>
          </a:prstGeom>
        </p:spPr>
      </p:pic>
      <p:pic>
        <p:nvPicPr>
          <p:cNvPr id="4" name="Picture 7" descr="USGS - science for a changing world">
            <a:hlinkClick r:id="rId4"/>
            <a:extLst>
              <a:ext uri="{FF2B5EF4-FFF2-40B4-BE49-F238E27FC236}">
                <a16:creationId xmlns:a16="http://schemas.microsoft.com/office/drawing/2014/main" id="{480194D9-1C15-44E7-BE60-C7470D725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9367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A5B2DCA-767D-459A-B706-660DF2E15337}"/>
              </a:ext>
            </a:extLst>
          </p:cNvPr>
          <p:cNvSpPr txBox="1">
            <a:spLocks/>
          </p:cNvSpPr>
          <p:nvPr/>
        </p:nvSpPr>
        <p:spPr>
          <a:xfrm>
            <a:off x="190500" y="208386"/>
            <a:ext cx="8763000" cy="533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Groundwater Conditions</a:t>
            </a:r>
          </a:p>
        </p:txBody>
      </p:sp>
      <p:pic>
        <p:nvPicPr>
          <p:cNvPr id="6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116DD122-AC2A-4E54-AF15-1D24370F2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70F26A-74E8-4B64-81F1-EDD4FDAC34FD}"/>
              </a:ext>
            </a:extLst>
          </p:cNvPr>
          <p:cNvSpPr txBox="1"/>
          <p:nvPr/>
        </p:nvSpPr>
        <p:spPr>
          <a:xfrm>
            <a:off x="6512559" y="726546"/>
            <a:ext cx="2611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Late December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35AC64-B394-4616-A601-B945214894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0" y="1095878"/>
            <a:ext cx="4610100" cy="5677920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F1E6B722-3DC9-4CA5-86A9-6A50050212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79"/>
          <a:stretch/>
        </p:blipFill>
        <p:spPr bwMode="auto">
          <a:xfrm>
            <a:off x="30274" y="3429000"/>
            <a:ext cx="4424886" cy="746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549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2"/>
            <a:extLst>
              <a:ext uri="{FF2B5EF4-FFF2-40B4-BE49-F238E27FC236}">
                <a16:creationId xmlns:a16="http://schemas.microsoft.com/office/drawing/2014/main" id="{32919B5F-E3C3-4995-B296-A637EA761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1D74B3C-0690-4BCA-8760-9FDAF61E20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095" y="86154"/>
            <a:ext cx="6567105" cy="669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6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235F63A9-6116-4F93-AE2D-8D2946AFB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0E9B97-83B3-455F-BC5B-ADDEF2B016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1" y="90121"/>
            <a:ext cx="6400800" cy="667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43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18C5A799-79C1-4081-99BC-0D2A1E9CC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B10ED29-EA21-4024-9BE1-9ABAA0DC9C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200" y="98651"/>
            <a:ext cx="6476248" cy="666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798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2"/>
            <a:extLst>
              <a:ext uri="{FF2B5EF4-FFF2-40B4-BE49-F238E27FC236}">
                <a16:creationId xmlns:a16="http://schemas.microsoft.com/office/drawing/2014/main" id="{90A1089A-3815-4031-AEB6-22C509651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608169-A50F-4ABD-8B4D-03ED70F6A0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762" y="68430"/>
            <a:ext cx="6171838" cy="663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419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9FDCAC62-D5C4-4B77-BB20-D21A99BAB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1523BE-8C86-4196-9E3B-E5A1FD8E18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0" y="66361"/>
            <a:ext cx="6837992" cy="672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02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4CACD834-58F9-4938-8127-99D52307B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88D11DB-5143-42D1-9B7D-1FF612FCD8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88699"/>
            <a:ext cx="6248399" cy="668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66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D8917A97-68A6-4F51-82BA-AF0672A47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2B6FCED-FAE8-45A6-ADD3-D4B1A0E240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1" y="51151"/>
            <a:ext cx="6248400" cy="675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210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2"/>
            <a:extLst>
              <a:ext uri="{FF2B5EF4-FFF2-40B4-BE49-F238E27FC236}">
                <a16:creationId xmlns:a16="http://schemas.microsoft.com/office/drawing/2014/main" id="{B62B06A0-1FC4-47F9-81E2-1472D11DC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9B7DED-10D5-432D-B086-C56D055E1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45479"/>
            <a:ext cx="6172199" cy="668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57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2"/>
            <a:extLst>
              <a:ext uri="{FF2B5EF4-FFF2-40B4-BE49-F238E27FC236}">
                <a16:creationId xmlns:a16="http://schemas.microsoft.com/office/drawing/2014/main" id="{CDB68F05-1500-4123-AE42-8F6048EB4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AC44B1-126C-449F-B3BC-BDB752FEA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952" y="304800"/>
            <a:ext cx="8438095" cy="59714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A0667A4-70F2-41AA-BE0B-0B93D9AA0DDD}"/>
              </a:ext>
            </a:extLst>
          </p:cNvPr>
          <p:cNvSpPr/>
          <p:nvPr/>
        </p:nvSpPr>
        <p:spPr>
          <a:xfrm>
            <a:off x="5486400" y="1143000"/>
            <a:ext cx="2209800" cy="2286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36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ED56F-826B-4788-9A7F-9C9978B13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1464668"/>
            <a:ext cx="9220200" cy="4525963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Based on the State Guide Plan 721 there 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Drought advisory calls for three consecutive months of below normal streamflow 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Statewide November was slightly below normal or normal (22.6%)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Statewide December and January were at or above normal (72.9%)</a:t>
            </a:r>
          </a:p>
        </p:txBody>
      </p:sp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71E677D3-1DA9-421E-8EE7-2C2C78C05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531493"/>
            <a:ext cx="807402" cy="32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8CD0A94-2AF0-4E83-9CDA-31FE8533D9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26507"/>
            <a:ext cx="8229600" cy="658259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Summary: Streamflow -</a:t>
            </a:r>
          </a:p>
        </p:txBody>
      </p:sp>
    </p:spTree>
    <p:extLst>
      <p:ext uri="{BB962C8B-B14F-4D97-AF65-F5344CB8AC3E}">
        <p14:creationId xmlns:p14="http://schemas.microsoft.com/office/powerpoint/2010/main" val="646500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21928-52BA-47D5-BEFC-5B4676BC8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66"/>
                </a:solidFill>
              </a:rPr>
              <a:t>Ground Water Recovery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0ABA5-1E45-4E4F-9B11-6CE7740FC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1113CC-B3B0-40D5-BE38-3CB19146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27" y="1413672"/>
            <a:ext cx="8871945" cy="529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813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1620B-6D1D-4DC1-BB2C-646BA8D07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Based on the State Guide Plan 721 </a:t>
            </a:r>
          </a:p>
          <a:p>
            <a:pPr lvl="1"/>
            <a:r>
              <a:rPr lang="en-US" sz="2000" dirty="0">
                <a:solidFill>
                  <a:srgbClr val="00B0F0"/>
                </a:solidFill>
              </a:rPr>
              <a:t>Drought recovery calls for two consecutive months at normal or above normal.  </a:t>
            </a:r>
            <a:endParaRPr lang="en-US" dirty="0"/>
          </a:p>
          <a:p>
            <a:pPr lvl="1"/>
            <a:r>
              <a:rPr lang="en-US" dirty="0">
                <a:solidFill>
                  <a:srgbClr val="00B0F0"/>
                </a:solidFill>
              </a:rPr>
              <a:t>Statewide November was below normal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Statewide December and January were at normal or above normal.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53999941-C7D3-439B-9E1C-FDDEED91B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0191325-C38D-419A-A2C3-2E190F317F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26507"/>
            <a:ext cx="8229600" cy="658259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Summary: Ground Water -</a:t>
            </a:r>
          </a:p>
        </p:txBody>
      </p:sp>
    </p:spTree>
    <p:extLst>
      <p:ext uri="{BB962C8B-B14F-4D97-AF65-F5344CB8AC3E}">
        <p14:creationId xmlns:p14="http://schemas.microsoft.com/office/powerpoint/2010/main" val="10838658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0AA92-68EF-4D16-8365-CEAF25418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66"/>
                </a:solidFill>
              </a:rPr>
              <a:t>Questions? </a:t>
            </a:r>
          </a:p>
        </p:txBody>
      </p:sp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E45A434E-9D17-4A67-A949-E12FD750B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04016D7-46AC-490B-8F1F-E7FDA5C188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367632"/>
            <a:ext cx="6446309" cy="4834732"/>
          </a:xfrm>
        </p:spPr>
      </p:pic>
    </p:spTree>
    <p:extLst>
      <p:ext uri="{BB962C8B-B14F-4D97-AF65-F5344CB8AC3E}">
        <p14:creationId xmlns:p14="http://schemas.microsoft.com/office/powerpoint/2010/main" val="392377792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9374</TotalTime>
  <Words>365</Words>
  <Application>Microsoft Office PowerPoint</Application>
  <PresentationFormat>On-screen Show (4:3)</PresentationFormat>
  <Paragraphs>104</Paragraphs>
  <Slides>27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Default Design</vt:lpstr>
      <vt:lpstr>1_Default Design</vt:lpstr>
      <vt:lpstr>Custom Design</vt:lpstr>
      <vt:lpstr>Streamflow and Groundwater Conditions in Rhode Island</vt:lpstr>
      <vt:lpstr>PowerPoint Presentation</vt:lpstr>
      <vt:lpstr>PowerPoint Presentation</vt:lpstr>
      <vt:lpstr>Average Streamflow Conditions November – January</vt:lpstr>
      <vt:lpstr>N-Day Maps as of 02/09/2021</vt:lpstr>
      <vt:lpstr>Region Average Percentages</vt:lpstr>
      <vt:lpstr>Statewide Average Percentages</vt:lpstr>
      <vt:lpstr>Current Streamflow Conditions – Feb 04, 2021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Summary: Streamflow -</vt:lpstr>
      <vt:lpstr>Ground Water Recovery </vt:lpstr>
      <vt:lpstr>Summary: Ground Water -</vt:lpstr>
      <vt:lpstr>Questions? </vt:lpstr>
    </vt:vector>
  </TitlesOfParts>
  <Company>usgs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usgs</dc:creator>
  <cp:lastModifiedBy>Bruet, Christopher R</cp:lastModifiedBy>
  <cp:revision>614</cp:revision>
  <dcterms:created xsi:type="dcterms:W3CDTF">2011-04-26T01:17:43Z</dcterms:created>
  <dcterms:modified xsi:type="dcterms:W3CDTF">2021-02-09T17:19:19Z</dcterms:modified>
</cp:coreProperties>
</file>