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5" r:id="rId3"/>
  </p:sldMasterIdLst>
  <p:notesMasterIdLst>
    <p:notesMasterId r:id="rId30"/>
  </p:notesMasterIdLst>
  <p:handoutMasterIdLst>
    <p:handoutMasterId r:id="rId31"/>
  </p:handoutMasterIdLst>
  <p:sldIdLst>
    <p:sldId id="256" r:id="rId4"/>
    <p:sldId id="437" r:id="rId5"/>
    <p:sldId id="444" r:id="rId6"/>
    <p:sldId id="455" r:id="rId7"/>
    <p:sldId id="458" r:id="rId8"/>
    <p:sldId id="414" r:id="rId9"/>
    <p:sldId id="380" r:id="rId10"/>
    <p:sldId id="390" r:id="rId11"/>
    <p:sldId id="457" r:id="rId12"/>
    <p:sldId id="419" r:id="rId13"/>
    <p:sldId id="436" r:id="rId14"/>
    <p:sldId id="439" r:id="rId15"/>
    <p:sldId id="462" r:id="rId16"/>
    <p:sldId id="287" r:id="rId17"/>
    <p:sldId id="425" r:id="rId18"/>
    <p:sldId id="431" r:id="rId19"/>
    <p:sldId id="426" r:id="rId20"/>
    <p:sldId id="427" r:id="rId21"/>
    <p:sldId id="428" r:id="rId22"/>
    <p:sldId id="429" r:id="rId23"/>
    <p:sldId id="430" r:id="rId24"/>
    <p:sldId id="432" r:id="rId25"/>
    <p:sldId id="433" r:id="rId26"/>
    <p:sldId id="435" r:id="rId27"/>
    <p:sldId id="463" r:id="rId28"/>
    <p:sldId id="441" r:id="rId29"/>
  </p:sldIdLst>
  <p:sldSz cx="9144000" cy="6858000" type="screen4x3"/>
  <p:notesSz cx="7026275" cy="93122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E7E76B"/>
    <a:srgbClr val="B9B96D"/>
    <a:srgbClr val="D0F010"/>
    <a:srgbClr val="FFFF99"/>
    <a:srgbClr val="FFCC66"/>
    <a:srgbClr val="000066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F621E8-1072-41C7-95F1-637221F7A87D}" v="2" dt="2022-08-09T11:12:28.9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81" autoAdjust="0"/>
    <p:restoredTop sz="88050" autoAdjust="0"/>
  </p:normalViewPr>
  <p:slideViewPr>
    <p:cSldViewPr>
      <p:cViewPr varScale="1">
        <p:scale>
          <a:sx n="79" d="100"/>
          <a:sy n="79" d="100"/>
        </p:scale>
        <p:origin x="195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microsoft.com/office/2016/11/relationships/changesInfo" Target="changesInfos/changesInfo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gnitta, Timothy (DOA)" userId="081a05ff-168f-49ea-b0e5-42d287ffdd3c" providerId="ADAL" clId="{1CF621E8-1072-41C7-95F1-637221F7A87D}"/>
    <pc:docChg chg="custSel modSld">
      <pc:chgData name="Stagnitta, Timothy (DOA)" userId="081a05ff-168f-49ea-b0e5-42d287ffdd3c" providerId="ADAL" clId="{1CF621E8-1072-41C7-95F1-637221F7A87D}" dt="2022-08-09T11:12:28.967" v="17" actId="478"/>
      <pc:docMkLst>
        <pc:docMk/>
      </pc:docMkLst>
      <pc:sldChg chg="modSp mod">
        <pc:chgData name="Stagnitta, Timothy (DOA)" userId="081a05ff-168f-49ea-b0e5-42d287ffdd3c" providerId="ADAL" clId="{1CF621E8-1072-41C7-95F1-637221F7A87D}" dt="2022-08-05T15:33:04.029" v="9" actId="20577"/>
        <pc:sldMkLst>
          <pc:docMk/>
          <pc:sldMk cId="2759858300" sldId="287"/>
        </pc:sldMkLst>
        <pc:graphicFrameChg chg="modGraphic">
          <ac:chgData name="Stagnitta, Timothy (DOA)" userId="081a05ff-168f-49ea-b0e5-42d287ffdd3c" providerId="ADAL" clId="{1CF621E8-1072-41C7-95F1-637221F7A87D}" dt="2022-08-05T15:33:04.029" v="9" actId="20577"/>
          <ac:graphicFrameMkLst>
            <pc:docMk/>
            <pc:sldMk cId="2759858300" sldId="287"/>
            <ac:graphicFrameMk id="4" creationId="{41A0B640-FCB0-45F1-A867-F6E7B72C11F4}"/>
          </ac:graphicFrameMkLst>
        </pc:graphicFrameChg>
      </pc:sldChg>
      <pc:sldChg chg="addSp delSp modSp mod">
        <pc:chgData name="Stagnitta, Timothy (DOA)" userId="081a05ff-168f-49ea-b0e5-42d287ffdd3c" providerId="ADAL" clId="{1CF621E8-1072-41C7-95F1-637221F7A87D}" dt="2022-08-09T11:09:25.028" v="15" actId="20577"/>
        <pc:sldMkLst>
          <pc:docMk/>
          <pc:sldMk cId="644879028" sldId="455"/>
        </pc:sldMkLst>
        <pc:spChg chg="mod">
          <ac:chgData name="Stagnitta, Timothy (DOA)" userId="081a05ff-168f-49ea-b0e5-42d287ffdd3c" providerId="ADAL" clId="{1CF621E8-1072-41C7-95F1-637221F7A87D}" dt="2022-08-09T11:09:25.028" v="15" actId="20577"/>
          <ac:spMkLst>
            <pc:docMk/>
            <pc:sldMk cId="644879028" sldId="455"/>
            <ac:spMk id="6" creationId="{963C6BE6-7196-4D79-BB43-10110EA88973}"/>
          </ac:spMkLst>
        </pc:spChg>
        <pc:picChg chg="add mod">
          <ac:chgData name="Stagnitta, Timothy (DOA)" userId="081a05ff-168f-49ea-b0e5-42d287ffdd3c" providerId="ADAL" clId="{1CF621E8-1072-41C7-95F1-637221F7A87D}" dt="2022-08-09T11:09:21.840" v="13" actId="1076"/>
          <ac:picMkLst>
            <pc:docMk/>
            <pc:sldMk cId="644879028" sldId="455"/>
            <ac:picMk id="3" creationId="{C9671E3F-1C91-4CCE-B662-EF5FE8AA28E6}"/>
          </ac:picMkLst>
        </pc:picChg>
        <pc:picChg chg="del">
          <ac:chgData name="Stagnitta, Timothy (DOA)" userId="081a05ff-168f-49ea-b0e5-42d287ffdd3c" providerId="ADAL" clId="{1CF621E8-1072-41C7-95F1-637221F7A87D}" dt="2022-08-09T11:09:07.943" v="10" actId="478"/>
          <ac:picMkLst>
            <pc:docMk/>
            <pc:sldMk cId="644879028" sldId="455"/>
            <ac:picMk id="7" creationId="{93F4272A-E18D-48C0-B73B-6E4C02472C55}"/>
          </ac:picMkLst>
        </pc:picChg>
      </pc:sldChg>
      <pc:sldChg chg="modSp mod">
        <pc:chgData name="Stagnitta, Timothy (DOA)" userId="081a05ff-168f-49ea-b0e5-42d287ffdd3c" providerId="ADAL" clId="{1CF621E8-1072-41C7-95F1-637221F7A87D}" dt="2022-08-05T15:26:03.719" v="1" actId="20577"/>
        <pc:sldMkLst>
          <pc:docMk/>
          <pc:sldMk cId="1520143797" sldId="458"/>
        </pc:sldMkLst>
        <pc:graphicFrameChg chg="modGraphic">
          <ac:chgData name="Stagnitta, Timothy (DOA)" userId="081a05ff-168f-49ea-b0e5-42d287ffdd3c" providerId="ADAL" clId="{1CF621E8-1072-41C7-95F1-637221F7A87D}" dt="2022-08-05T15:26:03.719" v="1" actId="20577"/>
          <ac:graphicFrameMkLst>
            <pc:docMk/>
            <pc:sldMk cId="1520143797" sldId="458"/>
            <ac:graphicFrameMk id="9" creationId="{163203E4-AEEA-4C93-83DD-B686BF5B7C30}"/>
          </ac:graphicFrameMkLst>
        </pc:graphicFrameChg>
      </pc:sldChg>
      <pc:sldChg chg="delSp mod">
        <pc:chgData name="Stagnitta, Timothy (DOA)" userId="081a05ff-168f-49ea-b0e5-42d287ffdd3c" providerId="ADAL" clId="{1CF621E8-1072-41C7-95F1-637221F7A87D}" dt="2022-08-09T11:12:28.967" v="17" actId="478"/>
        <pc:sldMkLst>
          <pc:docMk/>
          <pc:sldMk cId="1762586787" sldId="462"/>
        </pc:sldMkLst>
        <pc:picChg chg="del">
          <ac:chgData name="Stagnitta, Timothy (DOA)" userId="081a05ff-168f-49ea-b0e5-42d287ffdd3c" providerId="ADAL" clId="{1CF621E8-1072-41C7-95F1-637221F7A87D}" dt="2022-08-09T11:12:27.660" v="16" actId="478"/>
          <ac:picMkLst>
            <pc:docMk/>
            <pc:sldMk cId="1762586787" sldId="462"/>
            <ac:picMk id="3" creationId="{BDAF9312-6A9C-4FD0-9BDA-0DA6A65D5F48}"/>
          </ac:picMkLst>
        </pc:picChg>
        <pc:picChg chg="del">
          <ac:chgData name="Stagnitta, Timothy (DOA)" userId="081a05ff-168f-49ea-b0e5-42d287ffdd3c" providerId="ADAL" clId="{1CF621E8-1072-41C7-95F1-637221F7A87D}" dt="2022-08-09T11:12:28.967" v="17" actId="478"/>
          <ac:picMkLst>
            <pc:docMk/>
            <pc:sldMk cId="1762586787" sldId="462"/>
            <ac:picMk id="8" creationId="{F1E6B722-3DC9-4CA5-86A9-6A50050212AF}"/>
          </ac:picMkLst>
        </pc:picChg>
      </pc:sldChg>
    </pc:docChg>
  </pc:docChgLst>
  <pc:docChgLst>
    <pc:chgData name="Timothy Stagnitta" userId="081a05ff-168f-49ea-b0e5-42d287ffdd3c" providerId="ADAL" clId="{1CF621E8-1072-41C7-95F1-637221F7A87D}"/>
    <pc:docChg chg="modSld">
      <pc:chgData name="Timothy Stagnitta" userId="081a05ff-168f-49ea-b0e5-42d287ffdd3c" providerId="ADAL" clId="{1CF621E8-1072-41C7-95F1-637221F7A87D}" dt="2022-08-04T20:20:29.335" v="15" actId="20577"/>
      <pc:docMkLst>
        <pc:docMk/>
      </pc:docMkLst>
      <pc:sldChg chg="modSp mod">
        <pc:chgData name="Timothy Stagnitta" userId="081a05ff-168f-49ea-b0e5-42d287ffdd3c" providerId="ADAL" clId="{1CF621E8-1072-41C7-95F1-637221F7A87D}" dt="2022-08-04T20:20:29.335" v="15" actId="20577"/>
        <pc:sldMkLst>
          <pc:docMk/>
          <pc:sldMk cId="2759858300" sldId="287"/>
        </pc:sldMkLst>
        <pc:graphicFrameChg chg="modGraphic">
          <ac:chgData name="Timothy Stagnitta" userId="081a05ff-168f-49ea-b0e5-42d287ffdd3c" providerId="ADAL" clId="{1CF621E8-1072-41C7-95F1-637221F7A87D}" dt="2022-08-04T20:20:29.335" v="15" actId="20577"/>
          <ac:graphicFrameMkLst>
            <pc:docMk/>
            <pc:sldMk cId="2759858300" sldId="287"/>
            <ac:graphicFrameMk id="4" creationId="{41A0B640-FCB0-45F1-A867-F6E7B72C11F4}"/>
          </ac:graphicFrameMkLst>
        </pc:graphicFrameChg>
      </pc:sldChg>
      <pc:sldChg chg="modSp mod">
        <pc:chgData name="Timothy Stagnitta" userId="081a05ff-168f-49ea-b0e5-42d287ffdd3c" providerId="ADAL" clId="{1CF621E8-1072-41C7-95F1-637221F7A87D}" dt="2022-08-04T20:18:45.728" v="9" actId="20577"/>
        <pc:sldMkLst>
          <pc:docMk/>
          <pc:sldMk cId="1520143797" sldId="458"/>
        </pc:sldMkLst>
        <pc:graphicFrameChg chg="modGraphic">
          <ac:chgData name="Timothy Stagnitta" userId="081a05ff-168f-49ea-b0e5-42d287ffdd3c" providerId="ADAL" clId="{1CF621E8-1072-41C7-95F1-637221F7A87D}" dt="2022-08-04T20:18:45.728" v="9" actId="20577"/>
          <ac:graphicFrameMkLst>
            <pc:docMk/>
            <pc:sldMk cId="1520143797" sldId="458"/>
            <ac:graphicFrameMk id="9" creationId="{163203E4-AEEA-4C93-83DD-B686BF5B7C30}"/>
          </ac:graphicFrameMkLst>
        </pc:graphicFrameChg>
      </pc:sldChg>
      <pc:sldChg chg="addSp modSp mod">
        <pc:chgData name="Timothy Stagnitta" userId="081a05ff-168f-49ea-b0e5-42d287ffdd3c" providerId="ADAL" clId="{1CF621E8-1072-41C7-95F1-637221F7A87D}" dt="2022-08-04T20:02:35.434" v="7" actId="1076"/>
        <pc:sldMkLst>
          <pc:docMk/>
          <pc:sldMk cId="1762586787" sldId="462"/>
        </pc:sldMkLst>
        <pc:picChg chg="mod">
          <ac:chgData name="Timothy Stagnitta" userId="081a05ff-168f-49ea-b0e5-42d287ffdd3c" providerId="ADAL" clId="{1CF621E8-1072-41C7-95F1-637221F7A87D}" dt="2022-08-04T20:02:22.630" v="4" actId="1076"/>
          <ac:picMkLst>
            <pc:docMk/>
            <pc:sldMk cId="1762586787" sldId="462"/>
            <ac:picMk id="3" creationId="{BDAF9312-6A9C-4FD0-9BDA-0DA6A65D5F48}"/>
          </ac:picMkLst>
        </pc:picChg>
        <pc:picChg chg="add mod">
          <ac:chgData name="Timothy Stagnitta" userId="081a05ff-168f-49ea-b0e5-42d287ffdd3c" providerId="ADAL" clId="{1CF621E8-1072-41C7-95F1-637221F7A87D}" dt="2022-08-04T20:02:35.434" v="7" actId="1076"/>
          <ac:picMkLst>
            <pc:docMk/>
            <pc:sldMk cId="1762586787" sldId="462"/>
            <ac:picMk id="4" creationId="{CBA9D50D-135C-470E-9C39-C4B9F501753C}"/>
          </ac:picMkLst>
        </pc:picChg>
        <pc:picChg chg="mod">
          <ac:chgData name="Timothy Stagnitta" userId="081a05ff-168f-49ea-b0e5-42d287ffdd3c" providerId="ADAL" clId="{1CF621E8-1072-41C7-95F1-637221F7A87D}" dt="2022-08-04T20:02:26.032" v="5" actId="1076"/>
          <ac:picMkLst>
            <pc:docMk/>
            <pc:sldMk cId="1762586787" sldId="462"/>
            <ac:picMk id="8" creationId="{F1E6B722-3DC9-4CA5-86A9-6A50050212A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993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r">
              <a:defRPr sz="1200"/>
            </a:lvl1pPr>
          </a:lstStyle>
          <a:p>
            <a:fld id="{3E89278D-45DD-4F90-B198-D8F68EE9B229}" type="datetimeFigureOut">
              <a:rPr lang="en-US" smtClean="0"/>
              <a:t>8/9/2022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993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r">
              <a:defRPr sz="1200"/>
            </a:lvl1pPr>
          </a:lstStyle>
          <a:p>
            <a:fld id="{E82FDB85-262B-431B-A275-E20D81D2B8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9192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719" cy="465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60" tIns="46680" rIns="93360" bIns="4668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9930" y="0"/>
            <a:ext cx="3044719" cy="465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60" tIns="46680" rIns="93360" bIns="4668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 dirty="0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57725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628" y="4423331"/>
            <a:ext cx="5621020" cy="4190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60" tIns="46680" rIns="93360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5045"/>
            <a:ext cx="3044719" cy="465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60" tIns="46680" rIns="93360" bIns="4668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9930" y="8845045"/>
            <a:ext cx="3044719" cy="465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60" tIns="46680" rIns="93360" bIns="4668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F7327B9-E541-4650-9C3A-D1CD981AAC1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786008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40683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*****Grab </a:t>
            </a:r>
            <a:r>
              <a:rPr lang="en-US" sz="2800" dirty="0">
                <a:highlight>
                  <a:srgbClr val="FFFF00"/>
                </a:highlight>
              </a:rPr>
              <a:t>water</a:t>
            </a:r>
            <a:r>
              <a:rPr lang="en-US" sz="2800" dirty="0"/>
              <a:t> watch 7-day q map for Aug 8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12156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/>
              <a:t>Streamflow = Advisory (Three consecutive months below 25%)</a:t>
            </a:r>
          </a:p>
          <a:p>
            <a:r>
              <a:rPr lang="en-US" sz="1200" b="1" dirty="0"/>
              <a:t>Looking at past 5 months to show full situation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65240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State this is an average daily flow map compared to all other 08/03/2022 in history. </a:t>
            </a:r>
          </a:p>
          <a:p>
            <a:endParaRPr lang="en-US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circled gages are what will be shown is the following slides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Photo is 01117500 on 08/02/2022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7926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01117500</a:t>
            </a:r>
          </a:p>
          <a:p>
            <a:r>
              <a:rPr lang="en-US" dirty="0"/>
              <a:t>Graph generated on 07/29/2022</a:t>
            </a:r>
          </a:p>
          <a:p>
            <a:r>
              <a:rPr lang="en-US" dirty="0"/>
              <a:t>2 year daily plot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90874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01117500</a:t>
            </a:r>
          </a:p>
          <a:p>
            <a:r>
              <a:rPr lang="en-US" dirty="0"/>
              <a:t>Graph generated on 07/29/2022</a:t>
            </a:r>
          </a:p>
          <a:p>
            <a:r>
              <a:rPr lang="en-US" dirty="0"/>
              <a:t>5 year daily plot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177316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01117800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Graph generated on 07/29/2022</a:t>
            </a:r>
          </a:p>
          <a:p>
            <a:r>
              <a:rPr lang="en-US" dirty="0"/>
              <a:t>2 year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55943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01114500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Graph generated on 07/29/2022</a:t>
            </a:r>
          </a:p>
          <a:p>
            <a:r>
              <a:rPr lang="en-US" dirty="0"/>
              <a:t>2 year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959799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01111500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Graph generated on 08/03/2022</a:t>
            </a:r>
          </a:p>
          <a:p>
            <a:r>
              <a:rPr lang="en-US" dirty="0"/>
              <a:t>2 year plot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494844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Images from RI </a:t>
            </a:r>
            <a:r>
              <a:rPr lang="en-US" dirty="0" err="1"/>
              <a:t>WRB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79439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circled gages are what will be shown in the following slides </a:t>
            </a:r>
          </a:p>
          <a:p>
            <a:endParaRPr lang="en-US" dirty="0"/>
          </a:p>
          <a:p>
            <a:r>
              <a:rPr lang="en-US" dirty="0"/>
              <a:t>**Will add </a:t>
            </a:r>
            <a:r>
              <a:rPr lang="en-US" dirty="0" err="1"/>
              <a:t>WRB</a:t>
            </a:r>
            <a:r>
              <a:rPr lang="en-US" dirty="0"/>
              <a:t> once stats are updated. </a:t>
            </a:r>
          </a:p>
          <a:p>
            <a:endParaRPr lang="en-US" dirty="0"/>
          </a:p>
          <a:p>
            <a:r>
              <a:rPr lang="en-US" dirty="0"/>
              <a:t>Left is RI dashboard image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809885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Groundwater = Advisory (Two out of past three months below 25%)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147238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BUW</a:t>
            </a:r>
            <a:r>
              <a:rPr lang="en-US" dirty="0"/>
              <a:t> 295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969677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BUW</a:t>
            </a:r>
            <a:r>
              <a:rPr lang="en-US" dirty="0"/>
              <a:t> 187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712995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SNW</a:t>
            </a:r>
            <a:r>
              <a:rPr lang="en-US" dirty="0"/>
              <a:t>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497503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EXW 475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838244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WEW</a:t>
            </a:r>
            <a:r>
              <a:rPr lang="en-US" dirty="0"/>
              <a:t> 522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19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7753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POW 551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20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33306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COW 411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21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52030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WGW</a:t>
            </a:r>
            <a:r>
              <a:rPr lang="en-US" dirty="0"/>
              <a:t> 181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22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115430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2400" dirty="0">
                <a:solidFill>
                  <a:srgbClr val="00B0F0"/>
                </a:solidFill>
              </a:rPr>
              <a:t>Use Tim’s slides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24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661706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2400" dirty="0">
                <a:solidFill>
                  <a:srgbClr val="00B0F0"/>
                </a:solidFill>
              </a:rPr>
              <a:t>Use Tim’s slides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25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732380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01117000 06/30/2022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327B9-E541-4650-9C3A-D1CD981AAC1C}" type="slidenum">
              <a:rPr lang="en-US" altLang="en-US" smtClean="0"/>
              <a:pPr/>
              <a:t>26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14748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D473891-9CDB-4A8C-BDB8-7F0C3E1C875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76055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027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61C7367-DDC7-4189-BD18-7BDA636E087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42530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1ADED4A-29C9-4494-BA1D-C139287900E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3912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1D98544-A9AC-47F7-A24F-13DB11F3E25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63995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9E64D80-5E34-4EFB-B343-0E3001FAB72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06515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C6CC632-3DDA-4CBE-895B-15C868536C9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410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FA7FBBF-D9A4-4C64-A253-4C0F5D96706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75830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FE06006-1E1E-420E-8891-167F37C9363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13816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FB17FB2-BB36-4528-A452-F419BF270E5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1497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4969D7C-64F5-499E-A2C3-6D436AFAD43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81730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004D15-9C29-4DE2-8E3F-1AA7AC26557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2953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176370-AB3A-4D2C-B413-EEE00FAF638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292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B1CA7B-D320-4FBB-B572-93B4C8A9532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1863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2ABAA5-1A9B-4012-81AC-B13A506EF8C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9763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72EDA8-9294-4EC7-86E7-8B3C749DF11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7943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BE8171-4E06-449E-9BE1-7CE6F446C45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8741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1BE992-1652-4C66-91C9-5486D8A43B4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9241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5ECC41-E200-497A-A971-6A3BED21A8B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7697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3D0DC0-057D-47E4-B198-C55F21D012D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3466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339C13-00D2-4A1E-A56C-4EBC9B53B87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7288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9718E6-2DDF-4799-81E5-21F126095C0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9880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614FED7-06E6-4CEC-976A-0C961DBD9CE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0875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E179E-F82A-4021-99D5-AFCFC6A938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9688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E0034-E30B-4002-844C-3E8A89C715EF}" type="datetimeFigureOut">
              <a:rPr lang="en-US" smtClean="0"/>
              <a:t>8/9/2022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A404-7A9F-4E2C-BE92-D90356F201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9014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8/9/2022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5208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8/9/2022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0514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8/9/2022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7248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8/9/2022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2500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8/9/2022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7982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8/9/2022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4182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8/9/2022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9087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8/9/2022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713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8/9/2022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48134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8/9/2022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4646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FE81-871E-4115-944A-CB6B1DC7301C}" type="datetimeFigureOut">
              <a:rPr lang="en-US" smtClean="0"/>
              <a:t>8/9/2022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098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381000" y="1219200"/>
            <a:ext cx="8382000" cy="76200"/>
          </a:xfrm>
          <a:prstGeom prst="rect">
            <a:avLst/>
          </a:prstGeom>
          <a:solidFill>
            <a:srgbClr val="CC33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333399"/>
            </a:gs>
            <a:gs pos="100000">
              <a:srgbClr val="333399">
                <a:gamma/>
                <a:shade val="46275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CFE179E-F82A-4021-99D5-AFCFC6A938EF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457200" y="1143000"/>
            <a:ext cx="8382000" cy="76200"/>
          </a:xfrm>
          <a:prstGeom prst="rect">
            <a:avLst/>
          </a:prstGeom>
          <a:solidFill>
            <a:srgbClr val="CC33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63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3FE81-871E-4115-944A-CB6B1DC7301C}" type="datetimeFigureOut">
              <a:rPr lang="en-US" smtClean="0"/>
              <a:t>8/9/2022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4B2F6-20AD-4234-A0D9-AED0EFE84B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425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usgs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jpeg"/><Relationship Id="rId4" Type="http://schemas.openxmlformats.org/officeDocument/2006/relationships/hyperlink" Target="http://www.usgs.gov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://www.usgs.gov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usgs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s.gov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://www.usgs.gov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-2309" y="1371600"/>
            <a:ext cx="9146309" cy="2057400"/>
          </a:xfrm>
        </p:spPr>
        <p:txBody>
          <a:bodyPr/>
          <a:lstStyle/>
          <a:p>
            <a:r>
              <a:rPr lang="en-US" altLang="en-US" sz="5000" dirty="0">
                <a:solidFill>
                  <a:srgbClr val="FFFF66"/>
                </a:solidFill>
              </a:rPr>
              <a:t>Streamflow and Groundwater Conditions in Rhode Island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5200" y="5943600"/>
            <a:ext cx="2108350" cy="816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2058055" y="3352800"/>
            <a:ext cx="510409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200" dirty="0">
                <a:solidFill>
                  <a:srgbClr val="FFFF99"/>
                </a:solidFill>
              </a:rPr>
              <a:t>August 2022</a:t>
            </a:r>
          </a:p>
          <a:p>
            <a:pPr algn="ctr"/>
            <a:endParaRPr lang="en-US" altLang="en-US" sz="2400" dirty="0">
              <a:solidFill>
                <a:schemeClr val="bg1"/>
              </a:solidFill>
            </a:endParaRPr>
          </a:p>
          <a:p>
            <a:pPr algn="ctr"/>
            <a:r>
              <a:rPr lang="en-US" altLang="en-US" sz="2400" dirty="0">
                <a:solidFill>
                  <a:schemeClr val="bg1"/>
                </a:solidFill>
              </a:rPr>
              <a:t>G. Bent</a:t>
            </a:r>
          </a:p>
          <a:p>
            <a:pPr algn="ctr"/>
            <a:r>
              <a:rPr lang="en-US" altLang="en-US" sz="2400" dirty="0">
                <a:solidFill>
                  <a:schemeClr val="bg1"/>
                </a:solidFill>
              </a:rPr>
              <a:t>U.S. Geological Survey</a:t>
            </a:r>
          </a:p>
          <a:p>
            <a:pPr algn="ctr"/>
            <a:r>
              <a:rPr lang="en-US" altLang="en-US" sz="2400" dirty="0">
                <a:solidFill>
                  <a:schemeClr val="bg1"/>
                </a:solidFill>
              </a:rPr>
              <a:t>New England Water Science Center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2"/>
            <a:extLst>
              <a:ext uri="{FF2B5EF4-FFF2-40B4-BE49-F238E27FC236}">
                <a16:creationId xmlns:a16="http://schemas.microsoft.com/office/drawing/2014/main" id="{986DDF65-A13D-4D48-B944-747BCEC1D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C49566-F79E-45E5-896C-0164CEF0C0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952" y="304800"/>
            <a:ext cx="8438095" cy="59714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36F7560-7C6B-4336-B432-C190F9728746}"/>
              </a:ext>
            </a:extLst>
          </p:cNvPr>
          <p:cNvSpPr/>
          <p:nvPr/>
        </p:nvSpPr>
        <p:spPr>
          <a:xfrm>
            <a:off x="5486400" y="1143000"/>
            <a:ext cx="2209800" cy="2286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439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706E1-027C-4198-BEA6-AFFF5D29B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8305800" cy="838199"/>
          </a:xfrm>
        </p:spPr>
        <p:txBody>
          <a:bodyPr/>
          <a:lstStyle/>
          <a:p>
            <a:r>
              <a:rPr 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Average Streamflow Conditions</a:t>
            </a:r>
            <a:br>
              <a:rPr 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 – July</a:t>
            </a:r>
            <a:endParaRPr lang="en-US" sz="3200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1BBA5171-71E1-42E6-A4C1-BF0E5330A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828395"/>
            <a:ext cx="4114800" cy="963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USGS - science for a changing world">
            <a:hlinkClick r:id="rId4"/>
            <a:extLst>
              <a:ext uri="{FF2B5EF4-FFF2-40B4-BE49-F238E27FC236}">
                <a16:creationId xmlns:a16="http://schemas.microsoft.com/office/drawing/2014/main" id="{1599FDC4-3931-4DE3-95BC-2EB5AEB76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27942D-7786-469B-9B0A-239A076788B5}"/>
              </a:ext>
            </a:extLst>
          </p:cNvPr>
          <p:cNvSpPr txBox="1"/>
          <p:nvPr/>
        </p:nvSpPr>
        <p:spPr>
          <a:xfrm>
            <a:off x="1228725" y="1772380"/>
            <a:ext cx="1295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66"/>
                </a:solidFill>
              </a:rPr>
              <a:t>May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C7722A-01C7-4C2E-9BE6-8C42ECF1AAE3}"/>
              </a:ext>
            </a:extLst>
          </p:cNvPr>
          <p:cNvSpPr txBox="1"/>
          <p:nvPr/>
        </p:nvSpPr>
        <p:spPr>
          <a:xfrm>
            <a:off x="4191000" y="177238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66"/>
                </a:solidFill>
              </a:rPr>
              <a:t>June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E56919-2583-4F65-99F9-E936BD42BCDB}"/>
              </a:ext>
            </a:extLst>
          </p:cNvPr>
          <p:cNvSpPr txBox="1"/>
          <p:nvPr/>
        </p:nvSpPr>
        <p:spPr>
          <a:xfrm>
            <a:off x="7391400" y="1784048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66"/>
                </a:solidFill>
              </a:rPr>
              <a:t>July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EBB2E5-9B01-42F2-9136-4C1F4FB192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7704" y="2153380"/>
            <a:ext cx="2528591" cy="33393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62C7E9-7619-4B10-A4B0-0F73C7DD73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096" y="2141712"/>
            <a:ext cx="2774104" cy="33393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A2412C5-E8D1-4307-8A16-F2957394E9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2149836"/>
            <a:ext cx="2805571" cy="339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018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4C13D59-EBF1-46B7-8E8B-14D179491481}"/>
              </a:ext>
            </a:extLst>
          </p:cNvPr>
          <p:cNvSpPr txBox="1"/>
          <p:nvPr/>
        </p:nvSpPr>
        <p:spPr>
          <a:xfrm>
            <a:off x="4267200" y="1371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66"/>
                </a:solidFill>
              </a:rPr>
              <a:t>7-Day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3C6BE6-7196-4D79-BB43-10110EA88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732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FFFF66"/>
                </a:solidFill>
              </a:rPr>
              <a:t>7 - Day Maps as of 08/07/2022</a:t>
            </a:r>
          </a:p>
        </p:txBody>
      </p:sp>
      <p:pic>
        <p:nvPicPr>
          <p:cNvPr id="11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2020A28E-4E07-4456-A016-CE75B4DAC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Image preview">
            <a:extLst>
              <a:ext uri="{FF2B5EF4-FFF2-40B4-BE49-F238E27FC236}">
                <a16:creationId xmlns:a16="http://schemas.microsoft.com/office/drawing/2014/main" id="{43F7DDEA-5D0B-4C0D-9D8F-DE8407FBB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5522913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9671E3F-1C91-4CCE-B662-EF5FE8AA28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2236" y="1718218"/>
            <a:ext cx="3599528" cy="5024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879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69000-C259-4D08-B67D-5BA97A725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66"/>
                </a:solidFill>
              </a:rPr>
              <a:t>Region Average Percentages</a:t>
            </a:r>
            <a:endParaRPr lang="en-US" dirty="0"/>
          </a:p>
        </p:txBody>
      </p:sp>
      <p:pic>
        <p:nvPicPr>
          <p:cNvPr id="5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59564392-3AC6-47DC-9B59-CCE5FD28E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Image preview">
            <a:extLst>
              <a:ext uri="{FF2B5EF4-FFF2-40B4-BE49-F238E27FC236}">
                <a16:creationId xmlns:a16="http://schemas.microsoft.com/office/drawing/2014/main" id="{81B58C40-BB2D-420A-B03F-A35DF0F29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5522913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63203E4-AEEA-4C93-83DD-B686BF5B7C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866468"/>
              </p:ext>
            </p:extLst>
          </p:nvPr>
        </p:nvGraphicFramePr>
        <p:xfrm>
          <a:off x="380999" y="1329073"/>
          <a:ext cx="8382001" cy="3480816"/>
        </p:xfrm>
        <a:graphic>
          <a:graphicData uri="http://schemas.openxmlformats.org/drawingml/2006/table">
            <a:tbl>
              <a:tblPr/>
              <a:tblGrid>
                <a:gridCol w="1891771">
                  <a:extLst>
                    <a:ext uri="{9D8B030D-6E8A-4147-A177-3AD203B41FA5}">
                      <a16:colId xmlns:a16="http://schemas.microsoft.com/office/drawing/2014/main" val="2705502711"/>
                    </a:ext>
                  </a:extLst>
                </a:gridCol>
                <a:gridCol w="1411552">
                  <a:extLst>
                    <a:ext uri="{9D8B030D-6E8A-4147-A177-3AD203B41FA5}">
                      <a16:colId xmlns:a16="http://schemas.microsoft.com/office/drawing/2014/main" val="2827291940"/>
                    </a:ext>
                  </a:extLst>
                </a:gridCol>
                <a:gridCol w="1295135">
                  <a:extLst>
                    <a:ext uri="{9D8B030D-6E8A-4147-A177-3AD203B41FA5}">
                      <a16:colId xmlns:a16="http://schemas.microsoft.com/office/drawing/2014/main" val="3355395566"/>
                    </a:ext>
                  </a:extLst>
                </a:gridCol>
                <a:gridCol w="1295135">
                  <a:extLst>
                    <a:ext uri="{9D8B030D-6E8A-4147-A177-3AD203B41FA5}">
                      <a16:colId xmlns:a16="http://schemas.microsoft.com/office/drawing/2014/main" val="3473435746"/>
                    </a:ext>
                  </a:extLst>
                </a:gridCol>
                <a:gridCol w="1178720">
                  <a:extLst>
                    <a:ext uri="{9D8B030D-6E8A-4147-A177-3AD203B41FA5}">
                      <a16:colId xmlns:a16="http://schemas.microsoft.com/office/drawing/2014/main" val="1261289043"/>
                    </a:ext>
                  </a:extLst>
                </a:gridCol>
                <a:gridCol w="1309688">
                  <a:extLst>
                    <a:ext uri="{9D8B030D-6E8A-4147-A177-3AD203B41FA5}">
                      <a16:colId xmlns:a16="http://schemas.microsoft.com/office/drawing/2014/main" val="3875759321"/>
                    </a:ext>
                  </a:extLst>
                </a:gridCol>
              </a:tblGrid>
              <a:tr h="4351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Regions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03/2022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04/2022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05/2022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06/2022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07/2022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212625"/>
                  </a:ext>
                </a:extLst>
              </a:tr>
              <a:tr h="4351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Northwest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3377564"/>
                  </a:ext>
                </a:extLst>
              </a:tr>
              <a:tr h="4351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Northeast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791484"/>
                  </a:ext>
                </a:extLst>
              </a:tr>
              <a:tr h="4351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Central West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543280"/>
                  </a:ext>
                </a:extLst>
              </a:tr>
              <a:tr h="4351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Central East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1851418"/>
                  </a:ext>
                </a:extLst>
              </a:tr>
              <a:tr h="4351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Eastern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Gages-------------------------------------------------------------------------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625435"/>
                  </a:ext>
                </a:extLst>
              </a:tr>
              <a:tr h="4351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Southern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3490949"/>
                  </a:ext>
                </a:extLst>
              </a:tr>
              <a:tr h="4351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Shoreham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Gages-------------------------------------------------------------------------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426473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07A6E346-CA77-46DE-AD68-6CE52E315E7E}"/>
              </a:ext>
            </a:extLst>
          </p:cNvPr>
          <p:cNvSpPr txBox="1"/>
          <p:nvPr/>
        </p:nvSpPr>
        <p:spPr>
          <a:xfrm>
            <a:off x="1371600" y="5582501"/>
            <a:ext cx="7734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*Pawcatuck at Wood River Junction, March=61%, April =41%, May=23%, June=25%, July=6%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9A1BA88-FBF6-4D9B-B716-4B721FA32A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5664931"/>
              </p:ext>
            </p:extLst>
          </p:nvPr>
        </p:nvGraphicFramePr>
        <p:xfrm>
          <a:off x="380999" y="4808257"/>
          <a:ext cx="8382001" cy="646330"/>
        </p:xfrm>
        <a:graphic>
          <a:graphicData uri="http://schemas.openxmlformats.org/drawingml/2006/table">
            <a:tbl>
              <a:tblPr/>
              <a:tblGrid>
                <a:gridCol w="1891771">
                  <a:extLst>
                    <a:ext uri="{9D8B030D-6E8A-4147-A177-3AD203B41FA5}">
                      <a16:colId xmlns:a16="http://schemas.microsoft.com/office/drawing/2014/main" val="3270839961"/>
                    </a:ext>
                  </a:extLst>
                </a:gridCol>
                <a:gridCol w="1411554">
                  <a:extLst>
                    <a:ext uri="{9D8B030D-6E8A-4147-A177-3AD203B41FA5}">
                      <a16:colId xmlns:a16="http://schemas.microsoft.com/office/drawing/2014/main" val="1241122329"/>
                    </a:ext>
                  </a:extLst>
                </a:gridCol>
                <a:gridCol w="1302220">
                  <a:extLst>
                    <a:ext uri="{9D8B030D-6E8A-4147-A177-3AD203B41FA5}">
                      <a16:colId xmlns:a16="http://schemas.microsoft.com/office/drawing/2014/main" val="2230095506"/>
                    </a:ext>
                  </a:extLst>
                </a:gridCol>
                <a:gridCol w="1288049">
                  <a:extLst>
                    <a:ext uri="{9D8B030D-6E8A-4147-A177-3AD203B41FA5}">
                      <a16:colId xmlns:a16="http://schemas.microsoft.com/office/drawing/2014/main" val="4078587610"/>
                    </a:ext>
                  </a:extLst>
                </a:gridCol>
                <a:gridCol w="1178719">
                  <a:extLst>
                    <a:ext uri="{9D8B030D-6E8A-4147-A177-3AD203B41FA5}">
                      <a16:colId xmlns:a16="http://schemas.microsoft.com/office/drawing/2014/main" val="3990442784"/>
                    </a:ext>
                  </a:extLst>
                </a:gridCol>
                <a:gridCol w="1309688">
                  <a:extLst>
                    <a:ext uri="{9D8B030D-6E8A-4147-A177-3AD203B41FA5}">
                      <a16:colId xmlns:a16="http://schemas.microsoft.com/office/drawing/2014/main" val="3684338760"/>
                    </a:ext>
                  </a:extLst>
                </a:gridCol>
              </a:tblGrid>
              <a:tr h="3231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7200627"/>
                  </a:ext>
                </a:extLst>
              </a:tr>
              <a:tr h="3231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Statewide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78437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0143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8EA36-E7C4-45A7-8EE2-15EF0D50C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847669"/>
          </a:xfrm>
        </p:spPr>
        <p:txBody>
          <a:bodyPr/>
          <a:lstStyle/>
          <a:p>
            <a:r>
              <a:rPr lang="en-US" sz="28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Streamflow Conditions – August 04, 2022</a:t>
            </a:r>
            <a:endParaRPr lang="en-US" sz="2800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563440C5-F2FA-4005-9BD5-6757000EB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321326"/>
            <a:ext cx="1371600" cy="531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F02A8F-BB50-4743-81C2-7EA57D37CA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328816"/>
            <a:ext cx="3871285" cy="5429241"/>
          </a:xfrm>
          <a:prstGeom prst="rect">
            <a:avLst/>
          </a:prstGeom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A6B1DE05-F214-4BE6-A77E-BE08EA82D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948" y="3048000"/>
            <a:ext cx="3460846" cy="767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A river with a bridge over it&#10;&#10;Description automatically generated with low confidence">
            <a:extLst>
              <a:ext uri="{FF2B5EF4-FFF2-40B4-BE49-F238E27FC236}">
                <a16:creationId xmlns:a16="http://schemas.microsoft.com/office/drawing/2014/main" id="{9E5AA71E-B695-4C3E-B7C8-8E56BC7FDC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948" y="4162422"/>
            <a:ext cx="3460846" cy="25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653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USGS - science for a changing world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B08BFC-4615-44FC-8C3B-9B0D646006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6515"/>
            <a:ext cx="7306137" cy="6084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290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USGS - science for a changing world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0826C92-4152-45D2-A5F6-F99A08D125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268224"/>
            <a:ext cx="7309705" cy="605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852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8F27B172-F99F-400A-9777-93122AA5D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2B87AB-F485-4AF8-9771-D5B27ADF23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1" y="55643"/>
            <a:ext cx="7467600" cy="623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203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51B8A5B3-79D9-4646-B183-D21726F3B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2D3E3A-EAD4-42A9-A007-F1DBDE687D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195556"/>
            <a:ext cx="7467600" cy="616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824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480194D9-1C15-44E7-BE60-C7470D725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57AF76-AC03-4429-8DD8-F63EACAD2E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8245" y="114139"/>
            <a:ext cx="7357365" cy="624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367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A5B2DCA-767D-459A-B706-660DF2E15337}"/>
              </a:ext>
            </a:extLst>
          </p:cNvPr>
          <p:cNvSpPr txBox="1">
            <a:spLocks/>
          </p:cNvSpPr>
          <p:nvPr/>
        </p:nvSpPr>
        <p:spPr>
          <a:xfrm>
            <a:off x="190500" y="208386"/>
            <a:ext cx="8763000" cy="5334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rgbClr val="FFFF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Groundwater Conditions</a:t>
            </a:r>
          </a:p>
        </p:txBody>
      </p:sp>
      <p:pic>
        <p:nvPicPr>
          <p:cNvPr id="6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116DD122-AC2A-4E54-AF15-1D24370F2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770F26A-74E8-4B64-81F1-EDD4FDAC34FD}"/>
              </a:ext>
            </a:extLst>
          </p:cNvPr>
          <p:cNvSpPr txBox="1"/>
          <p:nvPr/>
        </p:nvSpPr>
        <p:spPr>
          <a:xfrm>
            <a:off x="1228725" y="776436"/>
            <a:ext cx="2611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End of May 2022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2505FA-CD06-48B9-B1F7-3ACFB1B3C26E}"/>
              </a:ext>
            </a:extLst>
          </p:cNvPr>
          <p:cNvSpPr txBox="1"/>
          <p:nvPr/>
        </p:nvSpPr>
        <p:spPr>
          <a:xfrm>
            <a:off x="6512559" y="726546"/>
            <a:ext cx="2611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End of June 2022</a:t>
            </a:r>
          </a:p>
        </p:txBody>
      </p:sp>
      <p:pic>
        <p:nvPicPr>
          <p:cNvPr id="15" name="Picture 2" descr="Image preview">
            <a:extLst>
              <a:ext uri="{FF2B5EF4-FFF2-40B4-BE49-F238E27FC236}">
                <a16:creationId xmlns:a16="http://schemas.microsoft.com/office/drawing/2014/main" id="{B8350354-8209-48B9-971F-D6D71EAAC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5522913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991A528-B08C-43E0-8E98-C793DC0442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300" y="1507706"/>
            <a:ext cx="3539310" cy="413109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D6BA6D7-4CD4-40A9-901F-F45720B65A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2811" y="1546333"/>
            <a:ext cx="3890645" cy="409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549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A5B2DCA-767D-459A-B706-660DF2E15337}"/>
              </a:ext>
            </a:extLst>
          </p:cNvPr>
          <p:cNvSpPr txBox="1">
            <a:spLocks/>
          </p:cNvSpPr>
          <p:nvPr/>
        </p:nvSpPr>
        <p:spPr>
          <a:xfrm>
            <a:off x="190500" y="208386"/>
            <a:ext cx="8763000" cy="5334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rgbClr val="FFFF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Groundwater Conditions</a:t>
            </a:r>
          </a:p>
        </p:txBody>
      </p:sp>
      <p:pic>
        <p:nvPicPr>
          <p:cNvPr id="6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116DD122-AC2A-4E54-AF15-1D24370F2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770F26A-74E8-4B64-81F1-EDD4FDAC34FD}"/>
              </a:ext>
            </a:extLst>
          </p:cNvPr>
          <p:cNvSpPr txBox="1"/>
          <p:nvPr/>
        </p:nvSpPr>
        <p:spPr>
          <a:xfrm>
            <a:off x="3733800" y="668402"/>
            <a:ext cx="2611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July 2022</a:t>
            </a:r>
          </a:p>
        </p:txBody>
      </p:sp>
      <p:pic>
        <p:nvPicPr>
          <p:cNvPr id="12" name="Picture 2" descr="Image preview">
            <a:extLst>
              <a:ext uri="{FF2B5EF4-FFF2-40B4-BE49-F238E27FC236}">
                <a16:creationId xmlns:a16="http://schemas.microsoft.com/office/drawing/2014/main" id="{E3065D8D-4F2E-469D-91D3-C94ABD46F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5522913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BA9D50D-135C-470E-9C39-C4B9F50175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5511" y="1488606"/>
            <a:ext cx="4274869" cy="5279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586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1A0B640-FCB0-45F1-A867-F6E7B72C11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3913663"/>
              </p:ext>
            </p:extLst>
          </p:nvPr>
        </p:nvGraphicFramePr>
        <p:xfrm>
          <a:off x="381000" y="1371599"/>
          <a:ext cx="8403382" cy="3522848"/>
        </p:xfrm>
        <a:graphic>
          <a:graphicData uri="http://schemas.openxmlformats.org/drawingml/2006/table">
            <a:tbl>
              <a:tblPr/>
              <a:tblGrid>
                <a:gridCol w="1740598">
                  <a:extLst>
                    <a:ext uri="{9D8B030D-6E8A-4147-A177-3AD203B41FA5}">
                      <a16:colId xmlns:a16="http://schemas.microsoft.com/office/drawing/2014/main" val="109132974"/>
                    </a:ext>
                  </a:extLst>
                </a:gridCol>
                <a:gridCol w="1398185">
                  <a:extLst>
                    <a:ext uri="{9D8B030D-6E8A-4147-A177-3AD203B41FA5}">
                      <a16:colId xmlns:a16="http://schemas.microsoft.com/office/drawing/2014/main" val="2232733704"/>
                    </a:ext>
                  </a:extLst>
                </a:gridCol>
                <a:gridCol w="1355384">
                  <a:extLst>
                    <a:ext uri="{9D8B030D-6E8A-4147-A177-3AD203B41FA5}">
                      <a16:colId xmlns:a16="http://schemas.microsoft.com/office/drawing/2014/main" val="2432839599"/>
                    </a:ext>
                  </a:extLst>
                </a:gridCol>
                <a:gridCol w="1241247">
                  <a:extLst>
                    <a:ext uri="{9D8B030D-6E8A-4147-A177-3AD203B41FA5}">
                      <a16:colId xmlns:a16="http://schemas.microsoft.com/office/drawing/2014/main" val="2339615153"/>
                    </a:ext>
                  </a:extLst>
                </a:gridCol>
                <a:gridCol w="1298316">
                  <a:extLst>
                    <a:ext uri="{9D8B030D-6E8A-4147-A177-3AD203B41FA5}">
                      <a16:colId xmlns:a16="http://schemas.microsoft.com/office/drawing/2014/main" val="2839620560"/>
                    </a:ext>
                  </a:extLst>
                </a:gridCol>
                <a:gridCol w="1369652">
                  <a:extLst>
                    <a:ext uri="{9D8B030D-6E8A-4147-A177-3AD203B41FA5}">
                      <a16:colId xmlns:a16="http://schemas.microsoft.com/office/drawing/2014/main" val="143480094"/>
                    </a:ext>
                  </a:extLst>
                </a:gridCol>
              </a:tblGrid>
              <a:tr h="4403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Regions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GW 3/2022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GW 4/2022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GW 5/2022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GW 6/2022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GW 7/2022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817424"/>
                  </a:ext>
                </a:extLst>
              </a:tr>
              <a:tr h="4403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Northwest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955172"/>
                  </a:ext>
                </a:extLst>
              </a:tr>
              <a:tr h="4403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Northeast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657155"/>
                  </a:ext>
                </a:extLst>
              </a:tr>
              <a:tr h="4403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Central West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196841"/>
                  </a:ext>
                </a:extLst>
              </a:tr>
              <a:tr h="4403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Central East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9148820"/>
                  </a:ext>
                </a:extLst>
              </a:tr>
              <a:tr h="4403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Eastern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1038802"/>
                  </a:ext>
                </a:extLst>
              </a:tr>
              <a:tr h="4403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Southern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852084"/>
                  </a:ext>
                </a:extLst>
              </a:tr>
              <a:tr h="4403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Shoreham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Wells---------------------------------------------------------------------------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708201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B07D7AA-A759-4369-9A75-F1A101FA34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534513"/>
              </p:ext>
            </p:extLst>
          </p:nvPr>
        </p:nvGraphicFramePr>
        <p:xfrm>
          <a:off x="381000" y="4894447"/>
          <a:ext cx="8403383" cy="628466"/>
        </p:xfrm>
        <a:graphic>
          <a:graphicData uri="http://schemas.openxmlformats.org/drawingml/2006/table">
            <a:tbl>
              <a:tblPr/>
              <a:tblGrid>
                <a:gridCol w="1740599">
                  <a:extLst>
                    <a:ext uri="{9D8B030D-6E8A-4147-A177-3AD203B41FA5}">
                      <a16:colId xmlns:a16="http://schemas.microsoft.com/office/drawing/2014/main" val="839248740"/>
                    </a:ext>
                  </a:extLst>
                </a:gridCol>
                <a:gridCol w="1398185">
                  <a:extLst>
                    <a:ext uri="{9D8B030D-6E8A-4147-A177-3AD203B41FA5}">
                      <a16:colId xmlns:a16="http://schemas.microsoft.com/office/drawing/2014/main" val="3188888845"/>
                    </a:ext>
                  </a:extLst>
                </a:gridCol>
                <a:gridCol w="1355386">
                  <a:extLst>
                    <a:ext uri="{9D8B030D-6E8A-4147-A177-3AD203B41FA5}">
                      <a16:colId xmlns:a16="http://schemas.microsoft.com/office/drawing/2014/main" val="1320311520"/>
                    </a:ext>
                  </a:extLst>
                </a:gridCol>
                <a:gridCol w="1241247">
                  <a:extLst>
                    <a:ext uri="{9D8B030D-6E8A-4147-A177-3AD203B41FA5}">
                      <a16:colId xmlns:a16="http://schemas.microsoft.com/office/drawing/2014/main" val="1058977755"/>
                    </a:ext>
                  </a:extLst>
                </a:gridCol>
                <a:gridCol w="1298313">
                  <a:extLst>
                    <a:ext uri="{9D8B030D-6E8A-4147-A177-3AD203B41FA5}">
                      <a16:colId xmlns:a16="http://schemas.microsoft.com/office/drawing/2014/main" val="2050670010"/>
                    </a:ext>
                  </a:extLst>
                </a:gridCol>
                <a:gridCol w="1369653">
                  <a:extLst>
                    <a:ext uri="{9D8B030D-6E8A-4147-A177-3AD203B41FA5}">
                      <a16:colId xmlns:a16="http://schemas.microsoft.com/office/drawing/2014/main" val="1750992688"/>
                    </a:ext>
                  </a:extLst>
                </a:gridCol>
              </a:tblGrid>
              <a:tr h="31423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6144651"/>
                  </a:ext>
                </a:extLst>
              </a:tr>
              <a:tr h="31423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Statewide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4467853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FCFCED99-07CF-41F8-AFDB-E38F4D023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8305800" cy="838199"/>
          </a:xfrm>
        </p:spPr>
        <p:txBody>
          <a:bodyPr/>
          <a:lstStyle/>
          <a:p>
            <a:r>
              <a:rPr 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Average Groundwater Conditions</a:t>
            </a:r>
            <a:br>
              <a:rPr 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March – July</a:t>
            </a:r>
            <a:endParaRPr lang="en-US" sz="3200" dirty="0"/>
          </a:p>
        </p:txBody>
      </p:sp>
      <p:pic>
        <p:nvPicPr>
          <p:cNvPr id="8" name="Picture 2" descr="Image preview">
            <a:extLst>
              <a:ext uri="{FF2B5EF4-FFF2-40B4-BE49-F238E27FC236}">
                <a16:creationId xmlns:a16="http://schemas.microsoft.com/office/drawing/2014/main" id="{7A12373E-496B-49CE-B0CA-FBB87959B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5522913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USGS - science for a changing world">
            <a:hlinkClick r:id="rId4"/>
            <a:extLst>
              <a:ext uri="{FF2B5EF4-FFF2-40B4-BE49-F238E27FC236}">
                <a16:creationId xmlns:a16="http://schemas.microsoft.com/office/drawing/2014/main" id="{14865980-076D-419C-BC0B-DCD3C5793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9858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32919B5F-E3C3-4995-B296-A637EA761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D53D09E-2017-440C-82D5-1D4FF6F50C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900" y="119471"/>
            <a:ext cx="6172200" cy="661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46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D8917A97-68A6-4F51-82BA-AF0672A47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799EA5B-D14F-408C-8E30-E6D1702A7A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4576" y="142287"/>
            <a:ext cx="6034848" cy="657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21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235F63A9-6116-4F93-AE2D-8D2946AFB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1D1129-B095-4EBA-A929-ED8C43F9E7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1467" y="114300"/>
            <a:ext cx="6241066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4435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18C5A799-79C1-4081-99BC-0D2A1E9CC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08BD4B2-5694-43B1-A712-17ACE49614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0200" y="115373"/>
            <a:ext cx="5943599" cy="662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7984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90A1089A-3815-4031-AEB6-22C509651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A11A4BA-6B2F-45D5-A533-857E2E9455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2100" y="80750"/>
            <a:ext cx="6019799" cy="669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4191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9FDCAC62-D5C4-4B77-BB20-D21A99BAB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62859C0-2A91-4DEE-9DAA-1CE5C649C5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9558" y="76200"/>
            <a:ext cx="6115171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6025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4CACD834-58F9-4938-8127-99D52307B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3E329F-DC20-4D0E-A6B2-BB9AE1C597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9084" y="77458"/>
            <a:ext cx="5945832" cy="670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9660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B62B06A0-1FC4-47F9-81E2-1472D11DC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667585D-9A7D-4535-9DC6-F7B304560E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94376"/>
            <a:ext cx="6096000" cy="666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2579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GS - science for a changing world">
            <a:hlinkClick r:id="rId2"/>
            <a:extLst>
              <a:ext uri="{FF2B5EF4-FFF2-40B4-BE49-F238E27FC236}">
                <a16:creationId xmlns:a16="http://schemas.microsoft.com/office/drawing/2014/main" id="{CDB68F05-1500-4123-AE42-8F6048EB4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AC44B1-126C-449F-B3BC-BDB752FEA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952" y="304800"/>
            <a:ext cx="8438095" cy="59714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A0667A4-70F2-41AA-BE0B-0B93D9AA0DDD}"/>
              </a:ext>
            </a:extLst>
          </p:cNvPr>
          <p:cNvSpPr/>
          <p:nvPr/>
        </p:nvSpPr>
        <p:spPr>
          <a:xfrm>
            <a:off x="5486400" y="1143000"/>
            <a:ext cx="2209800" cy="2286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0362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ED56F-826B-4788-9A7F-9C9978B13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6200" y="1464668"/>
            <a:ext cx="9220200" cy="4525963"/>
          </a:xfrm>
        </p:spPr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Based on the State Guide Plan 721 there </a:t>
            </a:r>
          </a:p>
          <a:p>
            <a:pPr lvl="1"/>
            <a:r>
              <a:rPr lang="en-US" dirty="0">
                <a:solidFill>
                  <a:srgbClr val="00B0F0"/>
                </a:solidFill>
              </a:rPr>
              <a:t>Drought advisory calls for three consecutive months of below normal streamflow </a:t>
            </a:r>
          </a:p>
          <a:p>
            <a:pPr lvl="2"/>
            <a:r>
              <a:rPr lang="en-US" dirty="0">
                <a:solidFill>
                  <a:srgbClr val="FFFF66"/>
                </a:solidFill>
              </a:rPr>
              <a:t>May 13%</a:t>
            </a:r>
          </a:p>
          <a:p>
            <a:pPr lvl="2"/>
            <a:r>
              <a:rPr lang="en-US" dirty="0">
                <a:solidFill>
                  <a:srgbClr val="FFFF66"/>
                </a:solidFill>
              </a:rPr>
              <a:t>June 22%</a:t>
            </a:r>
          </a:p>
          <a:p>
            <a:pPr lvl="2"/>
            <a:r>
              <a:rPr lang="en-US" dirty="0">
                <a:solidFill>
                  <a:srgbClr val="FFFF66"/>
                </a:solidFill>
              </a:rPr>
              <a:t>July 16%</a:t>
            </a:r>
          </a:p>
          <a:p>
            <a:pPr lvl="1"/>
            <a:endParaRPr lang="en-US" dirty="0">
              <a:solidFill>
                <a:srgbClr val="00B0F0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71E677D3-1DA9-421E-8EE7-2C2C78C053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531493"/>
            <a:ext cx="807402" cy="32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8CD0A94-2AF0-4E83-9CDA-31FE8533D96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26507"/>
            <a:ext cx="8229600" cy="658259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rgbClr val="FFFF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Summary: Streamflow - Recap</a:t>
            </a:r>
          </a:p>
        </p:txBody>
      </p:sp>
    </p:spTree>
    <p:extLst>
      <p:ext uri="{BB962C8B-B14F-4D97-AF65-F5344CB8AC3E}">
        <p14:creationId xmlns:p14="http://schemas.microsoft.com/office/powerpoint/2010/main" val="6465000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ED56F-826B-4788-9A7F-9C9978B13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6200" y="1464668"/>
            <a:ext cx="9220200" cy="4525963"/>
          </a:xfrm>
        </p:spPr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Based on the State Guide Plan 721 there </a:t>
            </a:r>
          </a:p>
          <a:p>
            <a:pPr lvl="1"/>
            <a:r>
              <a:rPr lang="en-US" dirty="0">
                <a:solidFill>
                  <a:srgbClr val="00B0F0"/>
                </a:solidFill>
              </a:rPr>
              <a:t>Drought advisory calls for at least two out of 3 months of below normal.</a:t>
            </a:r>
          </a:p>
          <a:p>
            <a:pPr lvl="2"/>
            <a:r>
              <a:rPr lang="en-US" dirty="0">
                <a:solidFill>
                  <a:srgbClr val="FFFF66"/>
                </a:solidFill>
              </a:rPr>
              <a:t>May 24%</a:t>
            </a:r>
          </a:p>
          <a:p>
            <a:pPr lvl="2"/>
            <a:r>
              <a:rPr lang="en-US" dirty="0">
                <a:solidFill>
                  <a:srgbClr val="00B0F0"/>
                </a:solidFill>
              </a:rPr>
              <a:t>June 27%</a:t>
            </a:r>
          </a:p>
          <a:p>
            <a:pPr lvl="2"/>
            <a:r>
              <a:rPr lang="en-US" dirty="0">
                <a:solidFill>
                  <a:srgbClr val="FFFF66"/>
                </a:solidFill>
              </a:rPr>
              <a:t>July 22%</a:t>
            </a:r>
          </a:p>
          <a:p>
            <a:pPr lvl="1"/>
            <a:endParaRPr lang="en-US" dirty="0">
              <a:solidFill>
                <a:srgbClr val="00B0F0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4" name="Picture 7" descr="USGS - science for a changing world">
            <a:hlinkClick r:id="rId3"/>
            <a:extLst>
              <a:ext uri="{FF2B5EF4-FFF2-40B4-BE49-F238E27FC236}">
                <a16:creationId xmlns:a16="http://schemas.microsoft.com/office/drawing/2014/main" id="{71E677D3-1DA9-421E-8EE7-2C2C78C053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531493"/>
            <a:ext cx="807402" cy="32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8CD0A94-2AF0-4E83-9CDA-31FE8533D96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26507"/>
            <a:ext cx="8229600" cy="658259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rgbClr val="FFFF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Summary: Groundwater - Recap</a:t>
            </a:r>
          </a:p>
        </p:txBody>
      </p:sp>
    </p:spTree>
    <p:extLst>
      <p:ext uri="{BB962C8B-B14F-4D97-AF65-F5344CB8AC3E}">
        <p14:creationId xmlns:p14="http://schemas.microsoft.com/office/powerpoint/2010/main" val="7462413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A picture containing tree, water, river, outdoor&#10;&#10;Description automatically generated">
            <a:extLst>
              <a:ext uri="{FF2B5EF4-FFF2-40B4-BE49-F238E27FC236}">
                <a16:creationId xmlns:a16="http://schemas.microsoft.com/office/drawing/2014/main" id="{535D05AC-693F-4C2F-BD08-009A9D48EB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909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D49FE6D-E54D-4A15-9572-966ED42F8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51489"/>
            <a:ext cx="9144000" cy="2077327"/>
          </a:xfrm>
          <a:prstGeom prst="rect">
            <a:avLst/>
          </a:prstGeom>
          <a:solidFill>
            <a:schemeClr val="tx1">
              <a:lumMod val="75000"/>
              <a:lumOff val="2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A0AA92-68EF-4D16-8365-CEAF25418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1" y="4408007"/>
            <a:ext cx="5384674" cy="172609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4700" kern="1200">
                <a:solidFill>
                  <a:schemeClr val="bg1"/>
                </a:solidFill>
              </a:rPr>
              <a:t>Questions?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AFC8083-BBFA-464C-A805-4E844F66B2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4149692"/>
            <a:ext cx="9141618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  <a:alpha val="9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1079A94-0BF9-4FA0-96CD-4A28A308F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0306" y="4575243"/>
            <a:ext cx="0" cy="146304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C752BC6-CDD2-4020-8DCF-B5E813CD3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6416542"/>
            <a:ext cx="9141618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  <a:alpha val="9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7" descr="USGS - science for a changing world">
            <a:hlinkClick r:id="rId4"/>
            <a:extLst>
              <a:ext uri="{FF2B5EF4-FFF2-40B4-BE49-F238E27FC236}">
                <a16:creationId xmlns:a16="http://schemas.microsoft.com/office/drawing/2014/main" id="{E45A434E-9D17-4A67-A949-E12FD750B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1113"/>
            <a:ext cx="12287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377792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12579</TotalTime>
  <Words>479</Words>
  <Application>Microsoft Office PowerPoint</Application>
  <PresentationFormat>On-screen Show (4:3)</PresentationFormat>
  <Paragraphs>195</Paragraphs>
  <Slides>26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Default Design</vt:lpstr>
      <vt:lpstr>1_Default Design</vt:lpstr>
      <vt:lpstr>Custom Design</vt:lpstr>
      <vt:lpstr>Streamflow and Groundwater Conditions in Rhode Island</vt:lpstr>
      <vt:lpstr>PowerPoint Presentation</vt:lpstr>
      <vt:lpstr>Average Streamflow Conditions May – July</vt:lpstr>
      <vt:lpstr>7 - Day Maps as of 08/07/2022</vt:lpstr>
      <vt:lpstr>Region Average Percentages</vt:lpstr>
      <vt:lpstr>Current Streamflow Conditions – August 04, 2022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Average Groundwater Conditions March – July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Summary: Streamflow - Recap</vt:lpstr>
      <vt:lpstr>Summary: Groundwater - Recap</vt:lpstr>
      <vt:lpstr>Questions? </vt:lpstr>
    </vt:vector>
  </TitlesOfParts>
  <Company>usgs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usgs</dc:creator>
  <cp:lastModifiedBy>Stagnitta, Timothy (DOA)</cp:lastModifiedBy>
  <cp:revision>652</cp:revision>
  <dcterms:created xsi:type="dcterms:W3CDTF">2011-04-26T01:17:43Z</dcterms:created>
  <dcterms:modified xsi:type="dcterms:W3CDTF">2022-08-09T11:12:36Z</dcterms:modified>
</cp:coreProperties>
</file>