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Arial Narrow" panose="020B0606020202030204" pitchFamily="3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fcbbaa24e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NWS presentation will provide details for the following Drought Indices: Precipitation, Palmer Drought Index, and Crop Moisture Index.</a:t>
            </a:r>
            <a:endParaRPr/>
          </a:p>
        </p:txBody>
      </p:sp>
      <p:sp>
        <p:nvSpPr>
          <p:cNvPr id="91" name="Google Shape;91;g8fcbbaa24e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e422b9bb6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9e422b9bb6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fcbbaa24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8fcbbaa24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b3bcb11f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8b3bcb11f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fcbbaa24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8fcbbaa24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fcbbaa24e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fcbbaa24e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fcbbaa24e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fcbbaa24e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9e422b9bb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9e422b9bb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9e422b9bb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9e422b9bb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e422b9bb6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77" name="Google Shape;177;g9e422b9bb6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9e422b9bb6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83" name="Google Shape;183;g9e422b9bb6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Tall Pic Right">
  <p:cSld name="1 Column, Tall Pic Righ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15" name="Google Shape;15;p2"/>
          <p:cNvSpPr>
            <a:spLocks noGrp="1"/>
          </p:cNvSpPr>
          <p:nvPr>
            <p:ph type="pic" idx="2"/>
          </p:nvPr>
        </p:nvSpPr>
        <p:spPr>
          <a:xfrm>
            <a:off x="8128000" y="1219200"/>
            <a:ext cx="3454500" cy="495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69207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947400" y="274625"/>
            <a:ext cx="10634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947400" y="1295400"/>
            <a:ext cx="107535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">
  <p:cSld name="2 Colum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016000" y="1219200"/>
            <a:ext cx="49905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6604000" y="1219200"/>
            <a:ext cx="49905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Lg Pic">
  <p:cSld name="1 Lg Pic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5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10566300" cy="495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Tall Pic Left">
  <p:cSld name="1 Column, Tall Pic Lef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3454500" cy="495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673600" y="1219200"/>
            <a:ext cx="69207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Wide Pic Top">
  <p:cSld name="1 Column, Wide Pic Top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10562400" cy="1752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1003851" y="3124200"/>
            <a:ext cx="105783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Wide Pic Bottom">
  <p:cSld name="1 Column, Wide Pic Bottom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>
            <a:spLocks noGrp="1"/>
          </p:cNvSpPr>
          <p:nvPr>
            <p:ph type="pic" idx="2"/>
          </p:nvPr>
        </p:nvSpPr>
        <p:spPr>
          <a:xfrm>
            <a:off x="1016000" y="4419600"/>
            <a:ext cx="10562400" cy="1752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105783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, 2 Pic">
  <p:cSld name="2 Column, 2 Pic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10"/>
          <p:cNvSpPr>
            <a:spLocks noGrp="1"/>
          </p:cNvSpPr>
          <p:nvPr>
            <p:ph type="pic" idx="2"/>
          </p:nvPr>
        </p:nvSpPr>
        <p:spPr>
          <a:xfrm>
            <a:off x="1016001" y="1219200"/>
            <a:ext cx="49785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>
            <a:spLocks noGrp="1"/>
          </p:cNvSpPr>
          <p:nvPr>
            <p:ph type="pic" idx="3"/>
          </p:nvPr>
        </p:nvSpPr>
        <p:spPr>
          <a:xfrm>
            <a:off x="6604000" y="1219200"/>
            <a:ext cx="49785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1003851" y="3048000"/>
            <a:ext cx="49905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6604000" y="3048000"/>
            <a:ext cx="49905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32631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8331200" y="1219200"/>
            <a:ext cx="32631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3"/>
          </p:nvPr>
        </p:nvSpPr>
        <p:spPr>
          <a:xfrm>
            <a:off x="4667526" y="1219200"/>
            <a:ext cx="32631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, 3 Pic">
  <p:cSld name="3 Column, 3 Pic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12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32472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>
            <a:spLocks noGrp="1"/>
          </p:cNvSpPr>
          <p:nvPr>
            <p:ph type="pic" idx="3"/>
          </p:nvPr>
        </p:nvSpPr>
        <p:spPr>
          <a:xfrm>
            <a:off x="4677549" y="1219200"/>
            <a:ext cx="32472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>
            <a:spLocks noGrp="1"/>
          </p:cNvSpPr>
          <p:nvPr>
            <p:ph type="pic" idx="4"/>
          </p:nvPr>
        </p:nvSpPr>
        <p:spPr>
          <a:xfrm>
            <a:off x="8335149" y="1219200"/>
            <a:ext cx="32472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1003851" y="3048000"/>
            <a:ext cx="32631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5"/>
          </p:nvPr>
        </p:nvSpPr>
        <p:spPr>
          <a:xfrm>
            <a:off x="8331200" y="3048000"/>
            <a:ext cx="32631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6"/>
          </p:nvPr>
        </p:nvSpPr>
        <p:spPr>
          <a:xfrm>
            <a:off x="4667526" y="3048000"/>
            <a:ext cx="32631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>
            <a:off x="914400" y="2130460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sz="5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609600" y="1600209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2"/>
          </p:nvPr>
        </p:nvSpPr>
        <p:spPr>
          <a:xfrm>
            <a:off x="6197600" y="1600209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00" tIns="60900" rIns="121800" bIns="60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www.commerce.gov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6400802"/>
            <a:ext cx="12192000" cy="457200"/>
          </a:xfrm>
          <a:prstGeom prst="rect">
            <a:avLst/>
          </a:prstGeom>
          <a:solidFill>
            <a:srgbClr val="D6F5FF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105783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82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" name="Google Shape;9;p1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04800" y="6443457"/>
            <a:ext cx="371889" cy="3718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/>
        </p:nvSpPr>
        <p:spPr>
          <a:xfrm>
            <a:off x="1930400" y="6505685"/>
            <a:ext cx="9651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596"/>
              </a:buClr>
              <a:buSzPts val="1300"/>
              <a:buFont typeface="Arial Narrow"/>
              <a:buNone/>
            </a:pPr>
            <a:r>
              <a:rPr lang="en-US" sz="1700" b="1" i="0" u="none" strike="noStrike" cap="none">
                <a:solidFill>
                  <a:srgbClr val="0B4596"/>
                </a:solidFill>
                <a:latin typeface="Arial Narrow"/>
                <a:ea typeface="Arial Narrow"/>
                <a:cs typeface="Arial Narrow"/>
                <a:sym typeface="Arial Narrow"/>
              </a:rPr>
              <a:t> //  </a:t>
            </a:r>
            <a:fld id="{00000000-1234-1234-1234-123412341234}" type="slidenum">
              <a:rPr lang="en-US" sz="1700" b="1" i="0" u="none" strike="noStrike" cap="none">
                <a:solidFill>
                  <a:srgbClr val="0B4596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  <a:endParaRPr sz="1700" b="1" i="0" u="none" strike="noStrike" cap="none">
              <a:solidFill>
                <a:srgbClr val="0B4596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1382000" y="6363975"/>
            <a:ext cx="57984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>
                <a:solidFill>
                  <a:schemeClr val="dk1"/>
                </a:solidFill>
              </a:rPr>
              <a:t>National Weather Service - Boston/Norton MA</a:t>
            </a:r>
            <a:endParaRPr sz="1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98025" y="64008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ctrTitle"/>
          </p:nvPr>
        </p:nvSpPr>
        <p:spPr>
          <a:xfrm>
            <a:off x="914400" y="2120610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500"/>
              <a:t>RI Drought Steering Committee Meeting</a:t>
            </a:r>
            <a:endParaRPr sz="45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800"/>
              <a:t>NWS Update</a:t>
            </a:r>
            <a:endParaRPr sz="480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National Weather Service Boston/Norton MA</a:t>
            </a:r>
            <a:endParaRPr sz="240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October 8, 2020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609600" y="274645"/>
            <a:ext cx="10972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3800"/>
              <a:t>Drought Indices </a:t>
            </a:r>
            <a:r>
              <a:rPr lang="en-US" sz="3400"/>
              <a:t>From </a:t>
            </a:r>
            <a:r>
              <a:rPr lang="en-US" sz="3400" b="1" i="1"/>
              <a:t>Rhode Island Water 2030</a:t>
            </a:r>
            <a:r>
              <a:rPr lang="en-US" sz="3400"/>
              <a:t> Document</a:t>
            </a:r>
            <a:endParaRPr sz="3400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125" y="922650"/>
            <a:ext cx="7738272" cy="547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882805" y="71476"/>
            <a:ext cx="10947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solidFill>
                  <a:srgbClr val="0000FF"/>
                </a:solidFill>
              </a:rPr>
              <a:t>September 2020 Rainfall and Departure 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700" y="1153014"/>
            <a:ext cx="5670156" cy="515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9956" y="1146801"/>
            <a:ext cx="5670156" cy="5156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609600" y="122239"/>
            <a:ext cx="10972800" cy="1143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>
                <a:solidFill>
                  <a:srgbClr val="0000FF"/>
                </a:solidFill>
              </a:rPr>
              <a:t>Sep and Jul-Sep Percent of Normal</a:t>
            </a:r>
            <a:endParaRPr sz="4700" b="1">
              <a:solidFill>
                <a:srgbClr val="0000FF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69414"/>
            <a:ext cx="5814920" cy="528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6695" y="1069414"/>
            <a:ext cx="5814920" cy="5287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500" y="0"/>
            <a:ext cx="7135277" cy="420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750" y="3980275"/>
            <a:ext cx="7879400" cy="236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8044475" y="499950"/>
            <a:ext cx="4018500" cy="9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Graph showing 2020 Year-to-date precipitation for Providence/TF Green.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Green line shows cumulative rainfall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Brown line shows normal cumulative rainfall.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Total rainfall from 1/1/20-10/5/20: 25.25”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Departure from normal: -9.90”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>
                <a:solidFill>
                  <a:srgbClr val="0000FF"/>
                </a:solidFill>
              </a:rPr>
              <a:t>Temperature Departure from Normal</a:t>
            </a:r>
            <a:endParaRPr sz="4600" b="1">
              <a:solidFill>
                <a:srgbClr val="0000FF"/>
              </a:solidFill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5712650" y="1219200"/>
            <a:ext cx="6301800" cy="4674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Unlike the previous 2 months, September temperatures were closer to normal. </a:t>
            </a:r>
            <a:endParaRPr sz="2200"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2200"/>
          </a:p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Providence/TF Green averaged 1.3 degrees above normal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Kingston COOP site averaged 0.9 degrees above normal</a:t>
            </a:r>
            <a:endParaRPr sz="2200"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325" y="1347637"/>
            <a:ext cx="5407848" cy="491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838200" y="4924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900"/>
              <a:t>Sep and Aug-Sep Rainfall by Region</a:t>
            </a:r>
            <a:endParaRPr sz="3900"/>
          </a:p>
        </p:txBody>
      </p:sp>
      <p:sp>
        <p:nvSpPr>
          <p:cNvPr id="128" name="Google Shape;128;p23"/>
          <p:cNvSpPr txBox="1"/>
          <p:nvPr/>
        </p:nvSpPr>
        <p:spPr>
          <a:xfrm>
            <a:off x="8493200" y="4223825"/>
            <a:ext cx="36171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i="1"/>
              <a:t>Corresponding Drought Phase for 2 months </a:t>
            </a:r>
            <a:endParaRPr sz="22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i="1"/>
              <a:t>&lt;65% of normal:</a:t>
            </a:r>
            <a:br>
              <a:rPr lang="en-US" sz="2200" i="1"/>
            </a:br>
            <a:r>
              <a:rPr lang="en-US" sz="2200" i="1"/>
              <a:t>Drought Advisory</a:t>
            </a:r>
            <a:endParaRPr sz="22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0" y="1184300"/>
            <a:ext cx="8343900" cy="514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8200" y="4924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3 and 6-Month Rainfall by Region</a:t>
            </a:r>
            <a:endParaRPr/>
          </a:p>
        </p:txBody>
      </p:sp>
      <p:sp>
        <p:nvSpPr>
          <p:cNvPr id="135" name="Google Shape;135;p24"/>
          <p:cNvSpPr txBox="1"/>
          <p:nvPr/>
        </p:nvSpPr>
        <p:spPr>
          <a:xfrm>
            <a:off x="8649900" y="1271450"/>
            <a:ext cx="34659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/>
              <a:t>Drought Watch</a:t>
            </a:r>
            <a:endParaRPr sz="2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Corresponding Drought Phase for 3 months  &lt;65% of normal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1"/>
              <a:t>All Regions Met Criteria</a:t>
            </a:r>
            <a:endParaRPr sz="22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36" name="Google Shape;136;p24"/>
          <p:cNvSpPr txBox="1"/>
          <p:nvPr/>
        </p:nvSpPr>
        <p:spPr>
          <a:xfrm>
            <a:off x="8649900" y="3883850"/>
            <a:ext cx="3335700" cy="1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/>
              <a:t>Drought Warning </a:t>
            </a:r>
            <a:r>
              <a:rPr lang="en-US" sz="2300"/>
              <a:t>criteria (3 and 6 month &lt;65% of normal):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1"/>
              <a:t>Eastern, Southern,</a:t>
            </a:r>
            <a:endParaRPr sz="23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1"/>
              <a:t>New Shoreham</a:t>
            </a:r>
            <a:endParaRPr sz="2300" b="1" i="1"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93050"/>
            <a:ext cx="8348475" cy="509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801180" y="-171899"/>
            <a:ext cx="10947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October 1-6 Month-to-date</a:t>
            </a:r>
            <a:endParaRPr sz="3900"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0950" y="992551"/>
            <a:ext cx="3807377" cy="539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4902" y="992551"/>
            <a:ext cx="4228547" cy="539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           </a:t>
            </a:r>
            <a:r>
              <a:rPr lang="en-US" sz="4600"/>
              <a:t>Palmer Drought Index</a:t>
            </a:r>
            <a:endParaRPr sz="4600"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6947975" y="1253400"/>
            <a:ext cx="4266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PDSI for RI: -3.43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Severe Drought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Corresponding Drought Phase for this Index: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 i="1"/>
              <a:t>Drought Watch</a:t>
            </a:r>
            <a:endParaRPr sz="30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 l="47073" t="86427" b="745"/>
          <a:stretch/>
        </p:blipFill>
        <p:spPr>
          <a:xfrm>
            <a:off x="71600" y="5030925"/>
            <a:ext cx="6688267" cy="125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3">
            <a:alphaModFix/>
          </a:blip>
          <a:srcRect l="58725" t="11517" b="50682"/>
          <a:stretch/>
        </p:blipFill>
        <p:spPr>
          <a:xfrm>
            <a:off x="456600" y="1025200"/>
            <a:ext cx="5660325" cy="400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           </a:t>
            </a:r>
            <a:r>
              <a:rPr lang="en-US" sz="4600"/>
              <a:t>Crop Moisture Index</a:t>
            </a:r>
            <a:endParaRPr sz="4600"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>
            <a:off x="6947975" y="1253400"/>
            <a:ext cx="4266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CMI for RI: -1.81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Abnormally Dry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Corresponding Drought Phase for this Index: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 i="1"/>
              <a:t>Drought Advisory</a:t>
            </a:r>
            <a:endParaRPr sz="3000" i="1"/>
          </a:p>
        </p:txBody>
      </p:sp>
      <p:pic>
        <p:nvPicPr>
          <p:cNvPr id="159" name="Google Shape;159;p27"/>
          <p:cNvPicPr preferRelativeResize="0"/>
          <p:nvPr/>
        </p:nvPicPr>
        <p:blipFill rotWithShape="1">
          <a:blip r:embed="rId3">
            <a:alphaModFix/>
          </a:blip>
          <a:srcRect l="57301" t="13927" b="50084"/>
          <a:stretch/>
        </p:blipFill>
        <p:spPr>
          <a:xfrm>
            <a:off x="256975" y="1208725"/>
            <a:ext cx="5874198" cy="382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 rotWithShape="1">
          <a:blip r:embed="rId3">
            <a:alphaModFix/>
          </a:blip>
          <a:srcRect l="49286" t="86520" r="3947" b="1608"/>
          <a:stretch/>
        </p:blipFill>
        <p:spPr>
          <a:xfrm>
            <a:off x="85550" y="5034675"/>
            <a:ext cx="6758524" cy="13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500"/>
              <a:t>Rainfall Forecast through 8 am Tuesday 10/13</a:t>
            </a:r>
            <a:endParaRPr sz="3500"/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t="43001" r="92743" b="5139"/>
          <a:stretch/>
        </p:blipFill>
        <p:spPr>
          <a:xfrm>
            <a:off x="10803319" y="1610367"/>
            <a:ext cx="876554" cy="4395048"/>
          </a:xfrm>
          <a:prstGeom prst="rect">
            <a:avLst/>
          </a:prstGeom>
          <a:noFill/>
          <a:ln w="412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900" y="1610375"/>
            <a:ext cx="6267450" cy="439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 rotWithShape="1">
          <a:blip r:embed="rId4">
            <a:alphaModFix/>
          </a:blip>
          <a:srcRect l="80505" t="15817" r="6160" b="60915"/>
          <a:stretch/>
        </p:blipFill>
        <p:spPr>
          <a:xfrm>
            <a:off x="7135379" y="1610375"/>
            <a:ext cx="3591746" cy="439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Outlook for Oct 13-19 2020</a:t>
            </a:r>
            <a:endParaRPr/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50" y="1326900"/>
            <a:ext cx="11922375" cy="503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>
            <a:spLocks noGrp="1"/>
          </p:cNvSpPr>
          <p:nvPr>
            <p:ph type="title"/>
          </p:nvPr>
        </p:nvSpPr>
        <p:spPr>
          <a:xfrm>
            <a:off x="780011" y="11996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200"/>
              <a:t>Week 3-4 Outlook*: Oct 17-30</a:t>
            </a:r>
            <a:endParaRPr sz="42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000"/>
              <a:t>*Outlook updated at 3 pm EDT Friday</a:t>
            </a:r>
            <a:endParaRPr/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63" y="1360125"/>
            <a:ext cx="10640077" cy="495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>
            <a:spLocks noGrp="1"/>
          </p:cNvSpPr>
          <p:nvPr>
            <p:ph type="title"/>
          </p:nvPr>
        </p:nvSpPr>
        <p:spPr>
          <a:xfrm>
            <a:off x="838200" y="2127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000"/>
              <a:t>3 Month Outlook- Oct/Nov/Dec</a:t>
            </a:r>
            <a:endParaRPr sz="4000"/>
          </a:p>
        </p:txBody>
      </p:sp>
      <p:pic>
        <p:nvPicPr>
          <p:cNvPr id="186" name="Google Shape;18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323649"/>
            <a:ext cx="12039599" cy="5069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. Content Slide - no icon">
  <a:themeElements>
    <a:clrScheme name="PTT 1">
      <a:dk1>
        <a:srgbClr val="0A4595"/>
      </a:dk1>
      <a:lt1>
        <a:srgbClr val="FFFFFF"/>
      </a:lt1>
      <a:dk2>
        <a:srgbClr val="323B42"/>
      </a:dk2>
      <a:lt2>
        <a:srgbClr val="D6F5FF"/>
      </a:lt2>
      <a:accent1>
        <a:srgbClr val="0099D8"/>
      </a:accent1>
      <a:accent2>
        <a:srgbClr val="0A4595"/>
      </a:accent2>
      <a:accent3>
        <a:srgbClr val="34C8C9"/>
      </a:accent3>
      <a:accent4>
        <a:srgbClr val="CC9C4A"/>
      </a:accent4>
      <a:accent5>
        <a:srgbClr val="A52B15"/>
      </a:accent5>
      <a:accent6>
        <a:srgbClr val="A74FA9"/>
      </a:accent6>
      <a:hlink>
        <a:srgbClr val="0A52F6"/>
      </a:hlink>
      <a:folHlink>
        <a:srgbClr val="007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Widescreen</PresentationFormat>
  <Paragraphs>52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 Narrow</vt:lpstr>
      <vt:lpstr>Arial</vt:lpstr>
      <vt:lpstr>Calibri</vt:lpstr>
      <vt:lpstr>3. Content Slide - no icon</vt:lpstr>
      <vt:lpstr>RI Drought Steering Committee Meeting NWS Update</vt:lpstr>
      <vt:lpstr>Drought Indices From Rhode Island Water 2030 Document</vt:lpstr>
      <vt:lpstr>September 2020 Rainfall and Departure </vt:lpstr>
      <vt:lpstr>Sep and Jul-Sep Percent of Normal</vt:lpstr>
      <vt:lpstr>PowerPoint Presentation</vt:lpstr>
      <vt:lpstr>Temperature Departure from Normal</vt:lpstr>
      <vt:lpstr>Sep and Aug-Sep Rainfall by Region</vt:lpstr>
      <vt:lpstr>3 and 6-Month Rainfall by Region</vt:lpstr>
      <vt:lpstr>October 1-6 Month-to-date</vt:lpstr>
      <vt:lpstr>           Palmer Drought Index</vt:lpstr>
      <vt:lpstr>           Crop Moisture Index</vt:lpstr>
      <vt:lpstr>Rainfall Forecast through 8 am Tuesday 10/13</vt:lpstr>
      <vt:lpstr>Outlook for Oct 13-19 2020</vt:lpstr>
      <vt:lpstr>Week 3-4 Outlook*: Oct 17-30 *Outlook updated at 3 pm EDT Friday</vt:lpstr>
      <vt:lpstr>3 Month Outlook- Oct/Nov/Dec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 Drought Steering Committee Meeting NWS Update</dc:title>
  <dc:creator>Nicole</dc:creator>
  <cp:lastModifiedBy>Nicole</cp:lastModifiedBy>
  <cp:revision>1</cp:revision>
  <dcterms:modified xsi:type="dcterms:W3CDTF">2020-10-06T20:13:29Z</dcterms:modified>
</cp:coreProperties>
</file>