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8"/>
  </p:notesMasterIdLst>
  <p:sldIdLst>
    <p:sldId id="256" r:id="rId2"/>
    <p:sldId id="257" r:id="rId3"/>
    <p:sldId id="266" r:id="rId4"/>
    <p:sldId id="258" r:id="rId5"/>
    <p:sldId id="272" r:id="rId6"/>
    <p:sldId id="260" r:id="rId7"/>
    <p:sldId id="271" r:id="rId8"/>
    <p:sldId id="261" r:id="rId9"/>
    <p:sldId id="262" r:id="rId10"/>
    <p:sldId id="267" r:id="rId11"/>
    <p:sldId id="268" r:id="rId12"/>
    <p:sldId id="263" r:id="rId13"/>
    <p:sldId id="264" r:id="rId14"/>
    <p:sldId id="265" r:id="rId15"/>
    <p:sldId id="270" r:id="rId16"/>
    <p:sldId id="269" r:id="rId17"/>
  </p:sldIdLst>
  <p:sldSz cx="12192000" cy="6858000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fcbbaa24e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NWS presentation will provide details for the following Drought Indices: Precipitation, Palmer Drought Index, and Crop Moisture Index.</a:t>
            </a:r>
            <a:endParaRPr/>
          </a:p>
        </p:txBody>
      </p:sp>
      <p:sp>
        <p:nvSpPr>
          <p:cNvPr id="91" name="Google Shape;91;g8fcbbaa24e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fcbbaa24e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NWS presentation will provide details for the following Drought Indices: Precipitation, Palmer Drought Index, and Crop Moisture Index.</a:t>
            </a:r>
            <a:endParaRPr/>
          </a:p>
        </p:txBody>
      </p:sp>
      <p:sp>
        <p:nvSpPr>
          <p:cNvPr id="91" name="Google Shape;91;g8fcbbaa24e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0312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Use CLI-MATE for period of October 1-present and July 1 to present percent of normal rainfall. </a:t>
            </a:r>
            <a:endParaRPr/>
          </a:p>
        </p:txBody>
      </p:sp>
      <p:sp>
        <p:nvSpPr>
          <p:cNvPr id="97" name="Google Shape;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Cli-MATE for October MTD precip and depature from normal. 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Cli-MATE for October MTD precip and depature from normal. 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692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9e422b9bb6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9e422b9bb6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TF Green/PVD precip time series going back to Jan 1. From xmacis.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9c4a723f8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9c4a723f8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Woonsocket Coop precip time series going back to Jan 1. From xmacis.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9e422b9bb6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9e422b9bb6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TF Green/PVD precip time series going back to Jan 1. From xmacis.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3917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9c4a723f8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9c4a723f8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Woonsocket Coop precip time series going back to Jan 1. From xmacis.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698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fcbbaa24e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fcbbaa24e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5edff4dd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5edff4dd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5edff4dd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5edff4dd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5edff4dd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5edff4dd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3855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5edff4dd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5edff4dd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8181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Tall Pic Right">
  <p:cSld name="1 Column, Tall Pic Righ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15" name="Google Shape;15;p2"/>
          <p:cNvSpPr>
            <a:spLocks noGrp="1"/>
          </p:cNvSpPr>
          <p:nvPr>
            <p:ph type="pic" idx="2"/>
          </p:nvPr>
        </p:nvSpPr>
        <p:spPr>
          <a:xfrm>
            <a:off x="8128000" y="1219200"/>
            <a:ext cx="34545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69207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947400" y="274625"/>
            <a:ext cx="10634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947400" y="1295400"/>
            <a:ext cx="10753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">
  <p:cSld name="2 Colum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016000" y="1219200"/>
            <a:ext cx="4990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6604000" y="1219200"/>
            <a:ext cx="49905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g Pic">
  <p:cSld name="1 Lg Pic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5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105663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Tall Pic Left">
  <p:cSld name="1 Column, Tall Pic Lef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3454500" cy="495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673600" y="1219200"/>
            <a:ext cx="69207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Wide Pic Top">
  <p:cSld name="1 Column, Wide Pic Top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10562400" cy="1752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1003851" y="3124200"/>
            <a:ext cx="105783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, Wide Pic Bottom">
  <p:cSld name="1 Column, Wide Pic Bottom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1016000" y="4419600"/>
            <a:ext cx="10562400" cy="1752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105783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, 2 Pic">
  <p:cSld name="2 Column, 2 Pic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1016001" y="1219200"/>
            <a:ext cx="49785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>
            <a:spLocks noGrp="1"/>
          </p:cNvSpPr>
          <p:nvPr>
            <p:ph type="pic" idx="3"/>
          </p:nvPr>
        </p:nvSpPr>
        <p:spPr>
          <a:xfrm>
            <a:off x="6604000" y="1219200"/>
            <a:ext cx="49785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1003851" y="3048000"/>
            <a:ext cx="49905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6604000" y="3048000"/>
            <a:ext cx="49905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8331200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3"/>
          </p:nvPr>
        </p:nvSpPr>
        <p:spPr>
          <a:xfrm>
            <a:off x="4667526" y="1219200"/>
            <a:ext cx="32631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, 3 Pic">
  <p:cSld name="3 Column, 3 Pic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12"/>
          <p:cNvSpPr>
            <a:spLocks noGrp="1"/>
          </p:cNvSpPr>
          <p:nvPr>
            <p:ph type="pic" idx="2"/>
          </p:nvPr>
        </p:nvSpPr>
        <p:spPr>
          <a:xfrm>
            <a:off x="1016000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>
            <a:spLocks noGrp="1"/>
          </p:cNvSpPr>
          <p:nvPr>
            <p:ph type="pic" idx="3"/>
          </p:nvPr>
        </p:nvSpPr>
        <p:spPr>
          <a:xfrm>
            <a:off x="4677549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>
            <a:spLocks noGrp="1"/>
          </p:cNvSpPr>
          <p:nvPr>
            <p:ph type="pic" idx="4"/>
          </p:nvPr>
        </p:nvSpPr>
        <p:spPr>
          <a:xfrm>
            <a:off x="8335149" y="1219200"/>
            <a:ext cx="3247200" cy="1599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1003851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5"/>
          </p:nvPr>
        </p:nvSpPr>
        <p:spPr>
          <a:xfrm>
            <a:off x="8331200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6"/>
          </p:nvPr>
        </p:nvSpPr>
        <p:spPr>
          <a:xfrm>
            <a:off x="4667526" y="3048000"/>
            <a:ext cx="3263100" cy="3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914400" y="2130460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sz="5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  <a:defRPr sz="5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609600" y="1600209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2"/>
          </p:nvPr>
        </p:nvSpPr>
        <p:spPr>
          <a:xfrm>
            <a:off x="6197600" y="1600209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00" tIns="60900" rIns="121800" bIns="60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www.commerce.gov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400802"/>
            <a:ext cx="12192000" cy="457200"/>
          </a:xfrm>
          <a:prstGeom prst="rect">
            <a:avLst/>
          </a:prstGeom>
          <a:solidFill>
            <a:srgbClr val="D6F5FF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003851" y="274637"/>
            <a:ext cx="10578300" cy="7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D8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99D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03851" y="1219200"/>
            <a:ext cx="10578300" cy="49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82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7336F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36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336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733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336F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7336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" name="Google Shape;9;p1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04800" y="6443457"/>
            <a:ext cx="371889" cy="3718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1930400" y="6505685"/>
            <a:ext cx="9651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596"/>
              </a:buClr>
              <a:buSzPts val="1300"/>
              <a:buFont typeface="Arial Narrow"/>
              <a:buNone/>
            </a:pPr>
            <a:r>
              <a:rPr lang="en-US" sz="1700" b="1" i="0" u="none" strike="noStrike" cap="none">
                <a:solidFill>
                  <a:srgbClr val="0B4596"/>
                </a:solidFill>
                <a:latin typeface="Arial Narrow"/>
                <a:ea typeface="Arial Narrow"/>
                <a:cs typeface="Arial Narrow"/>
                <a:sym typeface="Arial Narrow"/>
              </a:rPr>
              <a:t> //  </a:t>
            </a:r>
            <a:fld id="{00000000-1234-1234-1234-123412341234}" type="slidenum">
              <a:rPr lang="en-US" sz="1700" b="1" i="0" u="none" strike="noStrike" cap="none">
                <a:solidFill>
                  <a:srgbClr val="0B4596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  <a:endParaRPr sz="1700" b="1" i="0" u="none" strike="noStrike" cap="none">
              <a:solidFill>
                <a:srgbClr val="0B4596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1382000" y="6363975"/>
            <a:ext cx="57984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>
                <a:solidFill>
                  <a:schemeClr val="dk1"/>
                </a:solidFill>
              </a:rPr>
              <a:t>National Weather Service - Boston/Norton MA</a:t>
            </a:r>
            <a:endParaRPr sz="1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98025" y="6400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ctrTitle"/>
          </p:nvPr>
        </p:nvSpPr>
        <p:spPr>
          <a:xfrm>
            <a:off x="914400" y="2120610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500"/>
              <a:t>RI Drought Steering Committee Meeting</a:t>
            </a:r>
            <a:endParaRPr sz="45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800"/>
              <a:t>NWS Update</a:t>
            </a:r>
            <a:endParaRPr sz="480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National Weather Service Boston/Norton MA</a:t>
            </a:r>
            <a:endParaRPr sz="240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February 9 2021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609600" y="274645"/>
            <a:ext cx="10972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800"/>
              <a:t>Drought Indices </a:t>
            </a:r>
            <a:r>
              <a:rPr lang="en-US" sz="3400"/>
              <a:t>From </a:t>
            </a:r>
            <a:r>
              <a:rPr lang="en-US" sz="3400" b="1" i="1"/>
              <a:t>Rhode Island Water 2030</a:t>
            </a:r>
            <a:r>
              <a:rPr lang="en-US" sz="3400"/>
              <a:t> Document</a:t>
            </a:r>
            <a:endParaRPr sz="3400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125" y="922650"/>
            <a:ext cx="7738272" cy="547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-1" y="274645"/>
            <a:ext cx="12111135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800" dirty="0"/>
              <a:t>Drought Phase Reduction-</a:t>
            </a:r>
            <a:r>
              <a:rPr lang="en-US" sz="3400" b="1" i="1" dirty="0"/>
              <a:t>Rhode Island Water 2030</a:t>
            </a:r>
            <a:r>
              <a:rPr lang="en-US" sz="3400" dirty="0"/>
              <a:t> Document</a:t>
            </a:r>
            <a:endParaRPr sz="3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E00D1-E201-4FB0-ABF6-FE489B106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739" y="997290"/>
            <a:ext cx="9373908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75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81000" y="108000"/>
            <a:ext cx="11430000" cy="1143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dirty="0">
                <a:solidFill>
                  <a:srgbClr val="0000FF"/>
                </a:solidFill>
              </a:rPr>
              <a:t>January Precipitation and Departure</a:t>
            </a:r>
            <a:endParaRPr sz="4700" b="1" dirty="0">
              <a:solidFill>
                <a:srgbClr val="0000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B46E61-4DB0-4BD4-80C8-4526A2939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483567"/>
            <a:ext cx="5284422" cy="4805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BF83A2-747E-403D-91E0-A1592EE68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130" y="1483567"/>
            <a:ext cx="5397294" cy="49079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33A7-5450-4FA8-8575-594840C6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5" y="274639"/>
            <a:ext cx="11989837" cy="1143300"/>
          </a:xfrm>
        </p:spPr>
        <p:txBody>
          <a:bodyPr/>
          <a:lstStyle/>
          <a:p>
            <a:r>
              <a:rPr lang="en-US" dirty="0"/>
              <a:t>3-Month Precipitation Nov ‘20-Jan ‘21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99340-9A44-4D93-844D-9CD09D9AE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9" y="1877126"/>
            <a:ext cx="11656281" cy="365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8204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503550" y="71475"/>
            <a:ext cx="11287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rgbClr val="0000FF"/>
                </a:solidFill>
              </a:rPr>
              <a:t>Feb 1-8, 2021 Precipitation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6CE25-8F49-42E8-AE62-303150733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241" y="1091683"/>
            <a:ext cx="4806853" cy="52818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503550" y="71475"/>
            <a:ext cx="11287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rgbClr val="0000FF"/>
                </a:solidFill>
              </a:rPr>
              <a:t>NWS NOHRSC Snow Pack (Modeled)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3A97E3-60A6-4937-A845-99C7A9F02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856" y="1089116"/>
            <a:ext cx="10259492" cy="531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68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659F3E-ABBB-44A3-91D6-E89A8B461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7039"/>
            <a:ext cx="12192000" cy="3885016"/>
          </a:xfrm>
          <a:prstGeom prst="rect">
            <a:avLst/>
          </a:prstGeom>
        </p:spPr>
      </p:pic>
      <p:sp>
        <p:nvSpPr>
          <p:cNvPr id="121" name="Google Shape;121;p22"/>
          <p:cNvSpPr txBox="1"/>
          <p:nvPr/>
        </p:nvSpPr>
        <p:spPr>
          <a:xfrm>
            <a:off x="8173500" y="429361"/>
            <a:ext cx="4018500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Precipitation for Providence/TF Green from May 1 2020 to Feb 7 2021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Deficit as of Feb 7: 2.35”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cxnSp>
        <p:nvCxnSpPr>
          <p:cNvPr id="122" name="Google Shape;122;p22"/>
          <p:cNvCxnSpPr/>
          <p:nvPr/>
        </p:nvCxnSpPr>
        <p:spPr>
          <a:xfrm>
            <a:off x="4998960" y="3738453"/>
            <a:ext cx="715500" cy="307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3" name="Google Shape;123;p22"/>
          <p:cNvSpPr txBox="1"/>
          <p:nvPr/>
        </p:nvSpPr>
        <p:spPr>
          <a:xfrm>
            <a:off x="4031517" y="3474225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Normal cumulative precipitation</a:t>
            </a:r>
            <a:endParaRPr dirty="0"/>
          </a:p>
        </p:txBody>
      </p:sp>
      <p:cxnSp>
        <p:nvCxnSpPr>
          <p:cNvPr id="124" name="Google Shape;124;p22"/>
          <p:cNvCxnSpPr>
            <a:cxnSpLocks/>
          </p:cNvCxnSpPr>
          <p:nvPr/>
        </p:nvCxnSpPr>
        <p:spPr>
          <a:xfrm flipV="1">
            <a:off x="10792216" y="3048447"/>
            <a:ext cx="581129" cy="88877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" name="Google Shape;125;p22"/>
          <p:cNvSpPr txBox="1"/>
          <p:nvPr/>
        </p:nvSpPr>
        <p:spPr>
          <a:xfrm>
            <a:off x="10094072" y="3738453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Actual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precipitation</a:t>
            </a:r>
            <a:endParaRPr dirty="0"/>
          </a:p>
        </p:txBody>
      </p:sp>
      <p:cxnSp>
        <p:nvCxnSpPr>
          <p:cNvPr id="13" name="Google Shape;124;p22">
            <a:extLst>
              <a:ext uri="{FF2B5EF4-FFF2-40B4-BE49-F238E27FC236}">
                <a16:creationId xmlns:a16="http://schemas.microsoft.com/office/drawing/2014/main" id="{C75042A0-6685-45AD-AF26-482E84E61386}"/>
              </a:ext>
            </a:extLst>
          </p:cNvPr>
          <p:cNvCxnSpPr>
            <a:cxnSpLocks/>
          </p:cNvCxnSpPr>
          <p:nvPr/>
        </p:nvCxnSpPr>
        <p:spPr>
          <a:xfrm flipH="1" flipV="1">
            <a:off x="9395928" y="3627975"/>
            <a:ext cx="698144" cy="48682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6BE57-16AC-48CA-854F-CCC61B163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492"/>
            <a:ext cx="12192000" cy="3885016"/>
          </a:xfrm>
          <a:prstGeom prst="rect">
            <a:avLst/>
          </a:prstGeom>
        </p:spPr>
      </p:pic>
      <p:sp>
        <p:nvSpPr>
          <p:cNvPr id="131" name="Google Shape;131;p23"/>
          <p:cNvSpPr txBox="1"/>
          <p:nvPr/>
        </p:nvSpPr>
        <p:spPr>
          <a:xfrm>
            <a:off x="8173500" y="449402"/>
            <a:ext cx="4018500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Providence/TF Green Precipitation for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current Water Year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Surplus as of Feb 7: 5.25”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cxnSp>
        <p:nvCxnSpPr>
          <p:cNvPr id="132" name="Google Shape;132;p23"/>
          <p:cNvCxnSpPr>
            <a:cxnSpLocks/>
          </p:cNvCxnSpPr>
          <p:nvPr/>
        </p:nvCxnSpPr>
        <p:spPr>
          <a:xfrm>
            <a:off x="7145100" y="2687108"/>
            <a:ext cx="823243" cy="224043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3" name="Google Shape;133;p23"/>
          <p:cNvSpPr txBox="1"/>
          <p:nvPr/>
        </p:nvSpPr>
        <p:spPr>
          <a:xfrm>
            <a:off x="8173500" y="3808451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Normal cumulative precipitation</a:t>
            </a:r>
            <a:endParaRPr dirty="0"/>
          </a:p>
        </p:txBody>
      </p:sp>
      <p:cxnSp>
        <p:nvCxnSpPr>
          <p:cNvPr id="134" name="Google Shape;134;p23"/>
          <p:cNvCxnSpPr>
            <a:cxnSpLocks/>
          </p:cNvCxnSpPr>
          <p:nvPr/>
        </p:nvCxnSpPr>
        <p:spPr>
          <a:xfrm flipV="1">
            <a:off x="8956508" y="3295805"/>
            <a:ext cx="504733" cy="73454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5" name="Google Shape;135;p23"/>
          <p:cNvSpPr txBox="1"/>
          <p:nvPr/>
        </p:nvSpPr>
        <p:spPr>
          <a:xfrm>
            <a:off x="6096000" y="2209521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Actual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precipitation</a:t>
            </a:r>
            <a:endParaRPr dirty="0"/>
          </a:p>
        </p:txBody>
      </p:sp>
      <p:cxnSp>
        <p:nvCxnSpPr>
          <p:cNvPr id="12" name="Google Shape;132;p23">
            <a:extLst>
              <a:ext uri="{FF2B5EF4-FFF2-40B4-BE49-F238E27FC236}">
                <a16:creationId xmlns:a16="http://schemas.microsoft.com/office/drawing/2014/main" id="{48CCC082-FD4C-4289-94FE-F60C4EFA0DC5}"/>
              </a:ext>
            </a:extLst>
          </p:cNvPr>
          <p:cNvCxnSpPr>
            <a:cxnSpLocks/>
          </p:cNvCxnSpPr>
          <p:nvPr/>
        </p:nvCxnSpPr>
        <p:spPr>
          <a:xfrm flipH="1">
            <a:off x="6008914" y="2799129"/>
            <a:ext cx="216835" cy="49667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05E01F-8F6F-4B53-93C0-CD9304901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02" y="1991834"/>
            <a:ext cx="12192000" cy="3885016"/>
          </a:xfrm>
          <a:prstGeom prst="rect">
            <a:avLst/>
          </a:prstGeom>
        </p:spPr>
      </p:pic>
      <p:sp>
        <p:nvSpPr>
          <p:cNvPr id="121" name="Google Shape;121;p22"/>
          <p:cNvSpPr txBox="1"/>
          <p:nvPr/>
        </p:nvSpPr>
        <p:spPr>
          <a:xfrm>
            <a:off x="8371757" y="405967"/>
            <a:ext cx="3413396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Precipitation for Kingston                from May 1 2020 to Jan 31 2021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Deficit as of Jan 31: 3.29”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cxnSp>
        <p:nvCxnSpPr>
          <p:cNvPr id="122" name="Google Shape;122;p22"/>
          <p:cNvCxnSpPr/>
          <p:nvPr/>
        </p:nvCxnSpPr>
        <p:spPr>
          <a:xfrm>
            <a:off x="4549049" y="4069750"/>
            <a:ext cx="715500" cy="307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3" name="Google Shape;123;p22"/>
          <p:cNvSpPr txBox="1"/>
          <p:nvPr/>
        </p:nvSpPr>
        <p:spPr>
          <a:xfrm>
            <a:off x="3437099" y="3556380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Normal cumulative precipitation</a:t>
            </a:r>
            <a:endParaRPr dirty="0"/>
          </a:p>
        </p:txBody>
      </p:sp>
      <p:cxnSp>
        <p:nvCxnSpPr>
          <p:cNvPr id="124" name="Google Shape;124;p22"/>
          <p:cNvCxnSpPr/>
          <p:nvPr/>
        </p:nvCxnSpPr>
        <p:spPr>
          <a:xfrm rot="10800000" flipH="1">
            <a:off x="11253253" y="3387012"/>
            <a:ext cx="531900" cy="586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" name="Google Shape;125;p22"/>
          <p:cNvSpPr txBox="1"/>
          <p:nvPr/>
        </p:nvSpPr>
        <p:spPr>
          <a:xfrm>
            <a:off x="10518403" y="4004275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Actual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precipitation</a:t>
            </a:r>
            <a:endParaRPr dirty="0"/>
          </a:p>
        </p:txBody>
      </p:sp>
      <p:cxnSp>
        <p:nvCxnSpPr>
          <p:cNvPr id="10" name="Google Shape;124;p22">
            <a:extLst>
              <a:ext uri="{FF2B5EF4-FFF2-40B4-BE49-F238E27FC236}">
                <a16:creationId xmlns:a16="http://schemas.microsoft.com/office/drawing/2014/main" id="{1B7C0BDD-AA98-4A9C-98B0-8608EF09A7DE}"/>
              </a:ext>
            </a:extLst>
          </p:cNvPr>
          <p:cNvCxnSpPr>
            <a:cxnSpLocks/>
          </p:cNvCxnSpPr>
          <p:nvPr/>
        </p:nvCxnSpPr>
        <p:spPr>
          <a:xfrm flipH="1" flipV="1">
            <a:off x="9699651" y="3806369"/>
            <a:ext cx="782050" cy="417131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088860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B81119-2F57-45E0-9AB8-563A77F2B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492"/>
            <a:ext cx="12192000" cy="3885016"/>
          </a:xfrm>
          <a:prstGeom prst="rect">
            <a:avLst/>
          </a:prstGeom>
        </p:spPr>
      </p:pic>
      <p:sp>
        <p:nvSpPr>
          <p:cNvPr id="131" name="Google Shape;131;p23"/>
          <p:cNvSpPr txBox="1"/>
          <p:nvPr/>
        </p:nvSpPr>
        <p:spPr>
          <a:xfrm>
            <a:off x="8894607" y="318774"/>
            <a:ext cx="3297393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Kingston Precipitation for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current Water Year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Through Jan 31 2021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Surplus as of Jan 31: 6.77”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  <p:cxnSp>
        <p:nvCxnSpPr>
          <p:cNvPr id="132" name="Google Shape;132;p23"/>
          <p:cNvCxnSpPr>
            <a:cxnSpLocks/>
          </p:cNvCxnSpPr>
          <p:nvPr/>
        </p:nvCxnSpPr>
        <p:spPr>
          <a:xfrm>
            <a:off x="6774024" y="2799184"/>
            <a:ext cx="841983" cy="22546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3" name="Google Shape;133;p23"/>
          <p:cNvSpPr txBox="1"/>
          <p:nvPr/>
        </p:nvSpPr>
        <p:spPr>
          <a:xfrm>
            <a:off x="9475849" y="3743136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Normal cumulative precipitation</a:t>
            </a:r>
            <a:endParaRPr dirty="0"/>
          </a:p>
        </p:txBody>
      </p:sp>
      <p:cxnSp>
        <p:nvCxnSpPr>
          <p:cNvPr id="134" name="Google Shape;134;p23"/>
          <p:cNvCxnSpPr/>
          <p:nvPr/>
        </p:nvCxnSpPr>
        <p:spPr>
          <a:xfrm rot="10800000" flipH="1">
            <a:off x="10210699" y="3310386"/>
            <a:ext cx="531900" cy="586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5" name="Google Shape;135;p23"/>
          <p:cNvSpPr txBox="1"/>
          <p:nvPr/>
        </p:nvSpPr>
        <p:spPr>
          <a:xfrm>
            <a:off x="5725707" y="2278506"/>
            <a:ext cx="14697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Actual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precipitation</a:t>
            </a:r>
            <a:endParaRPr dirty="0"/>
          </a:p>
        </p:txBody>
      </p:sp>
      <p:cxnSp>
        <p:nvCxnSpPr>
          <p:cNvPr id="11" name="Google Shape;132;p23">
            <a:extLst>
              <a:ext uri="{FF2B5EF4-FFF2-40B4-BE49-F238E27FC236}">
                <a16:creationId xmlns:a16="http://schemas.microsoft.com/office/drawing/2014/main" id="{1C387C4E-3C8B-4226-8D51-B50A77901E71}"/>
              </a:ext>
            </a:extLst>
          </p:cNvPr>
          <p:cNvCxnSpPr>
            <a:cxnSpLocks/>
          </p:cNvCxnSpPr>
          <p:nvPr/>
        </p:nvCxnSpPr>
        <p:spPr>
          <a:xfrm flipH="1">
            <a:off x="5831633" y="2825193"/>
            <a:ext cx="205094" cy="82753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88612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          </a:t>
            </a:r>
            <a:r>
              <a:rPr lang="en-US" sz="4600"/>
              <a:t>Palmer Drought Index (1/30/21)</a:t>
            </a:r>
            <a:endParaRPr sz="4600"/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6947975" y="1253400"/>
            <a:ext cx="46680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PDSI for RI: +1.36 (Prelim)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Near Normal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Corresponding Drought Phase for this Index: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i="1"/>
              <a:t>Normal</a:t>
            </a:r>
            <a:endParaRPr sz="30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42" name="Google Shape;142;p24"/>
          <p:cNvPicPr preferRelativeResize="0"/>
          <p:nvPr/>
        </p:nvPicPr>
        <p:blipFill rotWithShape="1">
          <a:blip r:embed="rId3">
            <a:alphaModFix/>
          </a:blip>
          <a:srcRect l="47073" t="86427" b="745"/>
          <a:stretch/>
        </p:blipFill>
        <p:spPr>
          <a:xfrm>
            <a:off x="71600" y="5030925"/>
            <a:ext cx="6688267" cy="125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 rotWithShape="1">
          <a:blip r:embed="rId4">
            <a:alphaModFix/>
          </a:blip>
          <a:srcRect l="83157" t="12948" b="58993"/>
          <a:stretch/>
        </p:blipFill>
        <p:spPr>
          <a:xfrm>
            <a:off x="1450000" y="1181377"/>
            <a:ext cx="2990452" cy="38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          </a:t>
            </a:r>
            <a:r>
              <a:rPr lang="en-US" sz="4600"/>
              <a:t>Crop Moisture Index (1/30/21)</a:t>
            </a:r>
            <a:endParaRPr sz="4600"/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6947975" y="1253400"/>
            <a:ext cx="46680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PDSI for RI: +0.85 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Favorably Moist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Corresponding Drought Phase for this Index: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i="1"/>
              <a:t>Normal</a:t>
            </a:r>
            <a:endParaRPr sz="30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50" name="Google Shape;150;p25"/>
          <p:cNvPicPr preferRelativeResize="0"/>
          <p:nvPr/>
        </p:nvPicPr>
        <p:blipFill rotWithShape="1">
          <a:blip r:embed="rId3">
            <a:alphaModFix/>
          </a:blip>
          <a:srcRect l="47073" t="86427" b="745"/>
          <a:stretch/>
        </p:blipFill>
        <p:spPr>
          <a:xfrm>
            <a:off x="71600" y="5030925"/>
            <a:ext cx="6688267" cy="125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 rotWithShape="1">
          <a:blip r:embed="rId4">
            <a:alphaModFix/>
          </a:blip>
          <a:srcRect l="79055" t="12538" b="57571"/>
          <a:stretch/>
        </p:blipFill>
        <p:spPr>
          <a:xfrm>
            <a:off x="1430800" y="1189756"/>
            <a:ext cx="3483274" cy="3841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838200" y="59200"/>
            <a:ext cx="11226282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Forecast Tuesday Through Sunday Night…</a:t>
            </a:r>
            <a:endParaRPr sz="4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BAE40B-FB52-446D-9D15-C5E8385696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35" t="11746" r="3265" b="52035"/>
          <a:stretch/>
        </p:blipFill>
        <p:spPr>
          <a:xfrm>
            <a:off x="838200" y="1317822"/>
            <a:ext cx="3396343" cy="4792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AAC1B2-62DA-4F19-9597-60444131DC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" t="43744" r="92816" b="4221"/>
          <a:stretch/>
        </p:blipFill>
        <p:spPr>
          <a:xfrm>
            <a:off x="4225211" y="1317822"/>
            <a:ext cx="906626" cy="48245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A9B0DC-726B-4C1F-BB83-51E8123B5F1F}"/>
              </a:ext>
            </a:extLst>
          </p:cNvPr>
          <p:cNvSpPr txBox="1"/>
          <p:nvPr/>
        </p:nvSpPr>
        <p:spPr>
          <a:xfrm>
            <a:off x="5635690" y="1428897"/>
            <a:ext cx="494398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-Highs in the mid 20s-mid 30s</a:t>
            </a:r>
          </a:p>
          <a:p>
            <a:r>
              <a:rPr lang="en-US" sz="2800" dirty="0"/>
              <a:t>-Lows 10-20 degrees F</a:t>
            </a:r>
          </a:p>
          <a:p>
            <a:endParaRPr lang="en-US" sz="2800" dirty="0"/>
          </a:p>
          <a:p>
            <a:r>
              <a:rPr lang="en-US" sz="2800" dirty="0"/>
              <a:t>-Repeat chances for snowfall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278363" y="59200"/>
            <a:ext cx="11599506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Climate Prediction Center Forecast: Feb 15-21</a:t>
            </a:r>
            <a:endParaRPr sz="4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DCF939-E9CD-45CF-8148-490863D45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23" y="1345593"/>
            <a:ext cx="4752104" cy="50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3FC039-21E0-46E8-A4C4-CFD1B7002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792" y="1266979"/>
            <a:ext cx="4832836" cy="51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94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838200" y="5920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          </a:t>
            </a:r>
            <a:r>
              <a:rPr lang="en-US" sz="4600"/>
              <a:t>Outlook for Feb/Mar/Apr</a:t>
            </a:r>
            <a:endParaRPr sz="4600"/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000" y="1162325"/>
            <a:ext cx="5316227" cy="52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825" y="1162325"/>
            <a:ext cx="5316227" cy="522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674103"/>
      </p:ext>
    </p:extLst>
  </p:cSld>
  <p:clrMapOvr>
    <a:masterClrMapping/>
  </p:clrMapOvr>
</p:sld>
</file>

<file path=ppt/theme/theme1.xml><?xml version="1.0" encoding="utf-8"?>
<a:theme xmlns:a="http://schemas.openxmlformats.org/drawingml/2006/main" name="3. Content Slide - no icon">
  <a:themeElements>
    <a:clrScheme name="PTT 1">
      <a:dk1>
        <a:srgbClr val="0A4595"/>
      </a:dk1>
      <a:lt1>
        <a:srgbClr val="FFFFFF"/>
      </a:lt1>
      <a:dk2>
        <a:srgbClr val="323B42"/>
      </a:dk2>
      <a:lt2>
        <a:srgbClr val="D6F5FF"/>
      </a:lt2>
      <a:accent1>
        <a:srgbClr val="0099D8"/>
      </a:accent1>
      <a:accent2>
        <a:srgbClr val="0A4595"/>
      </a:accent2>
      <a:accent3>
        <a:srgbClr val="34C8C9"/>
      </a:accent3>
      <a:accent4>
        <a:srgbClr val="CC9C4A"/>
      </a:accent4>
      <a:accent5>
        <a:srgbClr val="A52B15"/>
      </a:accent5>
      <a:accent6>
        <a:srgbClr val="A74FA9"/>
      </a:accent6>
      <a:hlink>
        <a:srgbClr val="0A52F6"/>
      </a:hlink>
      <a:folHlink>
        <a:srgbClr val="007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383</Words>
  <Application>Microsoft Office PowerPoint</Application>
  <PresentationFormat>Widescreen</PresentationFormat>
  <Paragraphs>71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Arial Narrow</vt:lpstr>
      <vt:lpstr>Arial</vt:lpstr>
      <vt:lpstr>3. Content Slide - no icon</vt:lpstr>
      <vt:lpstr>RI Drought Steering Committee Meeting NWS Update</vt:lpstr>
      <vt:lpstr>Drought Indices From Rhode Island Water 2030 Document</vt:lpstr>
      <vt:lpstr>Drought Phase Reduction-Rhode Island Water 2030 Document</vt:lpstr>
      <vt:lpstr>January Precipitation and Departure</vt:lpstr>
      <vt:lpstr>3-Month Precipitation Nov ‘20-Jan ‘21</vt:lpstr>
      <vt:lpstr>Feb 1-8, 2021 Precipitation</vt:lpstr>
      <vt:lpstr>NWS NOHRSC Snow Pack (Modeled)</vt:lpstr>
      <vt:lpstr>PowerPoint Presentation</vt:lpstr>
      <vt:lpstr>PowerPoint Presentation</vt:lpstr>
      <vt:lpstr>PowerPoint Presentation</vt:lpstr>
      <vt:lpstr>PowerPoint Presentation</vt:lpstr>
      <vt:lpstr>           Palmer Drought Index (1/30/21)</vt:lpstr>
      <vt:lpstr>           Crop Moisture Index (1/30/21)</vt:lpstr>
      <vt:lpstr>Forecast Tuesday Through Sunday Night…</vt:lpstr>
      <vt:lpstr>Climate Prediction Center Forecast: Feb 15-21</vt:lpstr>
      <vt:lpstr>           Outlook for Feb/Mar/Apr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 Drought Steering Committee Meeting NWS Update</dc:title>
  <dc:creator>Nicole</dc:creator>
  <cp:lastModifiedBy>Matthew Belk</cp:lastModifiedBy>
  <cp:revision>13</cp:revision>
  <dcterms:modified xsi:type="dcterms:W3CDTF">2021-02-09T13:46:00Z</dcterms:modified>
</cp:coreProperties>
</file>